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56" r:id="rId2"/>
    <p:sldId id="285" r:id="rId3"/>
    <p:sldId id="303" r:id="rId4"/>
    <p:sldId id="304" r:id="rId5"/>
    <p:sldId id="305" r:id="rId6"/>
    <p:sldId id="306" r:id="rId7"/>
    <p:sldId id="286" r:id="rId8"/>
    <p:sldId id="287" r:id="rId9"/>
    <p:sldId id="291" r:id="rId10"/>
    <p:sldId id="261" r:id="rId11"/>
    <p:sldId id="290" r:id="rId12"/>
    <p:sldId id="257" r:id="rId13"/>
    <p:sldId id="284" r:id="rId14"/>
    <p:sldId id="300" r:id="rId15"/>
    <p:sldId id="301" r:id="rId16"/>
    <p:sldId id="262" r:id="rId17"/>
    <p:sldId id="292" r:id="rId18"/>
    <p:sldId id="273" r:id="rId19"/>
    <p:sldId id="276" r:id="rId20"/>
    <p:sldId id="277" r:id="rId21"/>
    <p:sldId id="279" r:id="rId22"/>
    <p:sldId id="278" r:id="rId23"/>
    <p:sldId id="295" r:id="rId24"/>
    <p:sldId id="280" r:id="rId25"/>
    <p:sldId id="294" r:id="rId26"/>
    <p:sldId id="263" r:id="rId27"/>
    <p:sldId id="260" r:id="rId28"/>
    <p:sldId id="269" r:id="rId29"/>
    <p:sldId id="264" r:id="rId30"/>
    <p:sldId id="266" r:id="rId31"/>
    <p:sldId id="272" r:id="rId32"/>
    <p:sldId id="265" r:id="rId33"/>
    <p:sldId id="297" r:id="rId34"/>
    <p:sldId id="298" r:id="rId35"/>
    <p:sldId id="283" r:id="rId36"/>
    <p:sldId id="271" r:id="rId37"/>
    <p:sldId id="282" r:id="rId38"/>
    <p:sldId id="299" r:id="rId39"/>
    <p:sldId id="296" r:id="rId40"/>
    <p:sldId id="281" r:id="rId41"/>
    <p:sldId id="288" r:id="rId42"/>
    <p:sldId id="27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53" autoAdjust="0"/>
  </p:normalViewPr>
  <p:slideViewPr>
    <p:cSldViewPr>
      <p:cViewPr>
        <p:scale>
          <a:sx n="94" d="100"/>
          <a:sy n="94" d="100"/>
        </p:scale>
        <p:origin x="-504" y="148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3CB76-F9E0-410D-91FA-E9538F168823}" type="datetimeFigureOut">
              <a:rPr lang="en-GB" smtClean="0"/>
              <a:t>19/10/16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EA596C-EA22-4429-9FEA-6E5C15D071DC}" type="slidenum">
              <a:rPr lang="en-GB" smtClean="0"/>
              <a:t>‹#›</a:t>
            </a:fld>
            <a:endParaRPr lang="en-GB"/>
          </a:p>
        </p:txBody>
      </p:sp>
    </p:spTree>
    <p:extLst>
      <p:ext uri="{BB962C8B-B14F-4D97-AF65-F5344CB8AC3E}">
        <p14:creationId xmlns:p14="http://schemas.microsoft.com/office/powerpoint/2010/main" val="165351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ontextualscience.org/relational_responding" TargetMode="External"/><Relationship Id="rId4" Type="http://schemas.openxmlformats.org/officeDocument/2006/relationships/hyperlink" Target="http://www.contextualscience.org/generalized_operant" TargetMode="External"/><Relationship Id="rId5" Type="http://schemas.openxmlformats.org/officeDocument/2006/relationships/hyperlink" Target="http://www.contextualscience.org/relational_frame_0" TargetMode="External"/><Relationship Id="rId6" Type="http://schemas.openxmlformats.org/officeDocument/2006/relationships/hyperlink" Target="http://www.contextualscience.org/mutual_entailment_0" TargetMode="External"/><Relationship Id="rId7" Type="http://schemas.openxmlformats.org/officeDocument/2006/relationships/hyperlink" Target="http://www.contextualscience.org/combinatorial_entailment" TargetMode="External"/><Relationship Id="rId8" Type="http://schemas.openxmlformats.org/officeDocument/2006/relationships/hyperlink" Target="http://www.contextualscience.org/transformation_of_stimulus_function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EA596C-EA22-4429-9FEA-6E5C15D071DC}" type="slidenum">
              <a:rPr lang="en-GB" smtClean="0"/>
              <a:t>1</a:t>
            </a:fld>
            <a:endParaRPr lang="en-GB"/>
          </a:p>
        </p:txBody>
      </p:sp>
    </p:spTree>
    <p:extLst>
      <p:ext uri="{BB962C8B-B14F-4D97-AF65-F5344CB8AC3E}">
        <p14:creationId xmlns:p14="http://schemas.microsoft.com/office/powerpoint/2010/main" val="323992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a:t>
            </a:r>
            <a:r>
              <a:rPr lang="en-US" baseline="0" dirty="0" smtClean="0"/>
              <a:t> they are unhappy, but how is that my problem?</a:t>
            </a:r>
            <a:endParaRPr lang="en-US" dirty="0" smtClean="0"/>
          </a:p>
          <a:p>
            <a:r>
              <a:rPr lang="en-US" dirty="0" smtClean="0"/>
              <a:t>Why whole person</a:t>
            </a:r>
            <a:r>
              <a:rPr lang="en-US" baseline="0" dirty="0" smtClean="0"/>
              <a:t> – not just making positive work environment, need whole person </a:t>
            </a:r>
          </a:p>
          <a:p>
            <a:r>
              <a:rPr lang="en-US" baseline="0" dirty="0" smtClean="0"/>
              <a:t>Doesn’t mean going home with someone and ding their shopping and ironing – rather look to support their general functioning</a:t>
            </a:r>
          </a:p>
          <a:p>
            <a:r>
              <a:rPr lang="en-US" baseline="0" dirty="0" smtClean="0"/>
              <a:t>Can be cynical – really about me or making your service better?</a:t>
            </a:r>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11</a:t>
            </a:fld>
            <a:endParaRPr lang="en-GB"/>
          </a:p>
        </p:txBody>
      </p:sp>
    </p:spTree>
    <p:extLst>
      <p:ext uri="{BB962C8B-B14F-4D97-AF65-F5344CB8AC3E}">
        <p14:creationId xmlns:p14="http://schemas.microsoft.com/office/powerpoint/2010/main" val="1372753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stress management</a:t>
            </a:r>
            <a:r>
              <a:rPr lang="en-US" baseline="0" dirty="0" smtClean="0"/>
              <a:t> training programmes, but not made readily available by organisations</a:t>
            </a:r>
          </a:p>
          <a:p>
            <a:endParaRPr lang="en-US" dirty="0" smtClean="0"/>
          </a:p>
          <a:p>
            <a:r>
              <a:rPr lang="en-US" dirty="0" smtClean="0"/>
              <a:t>External barriers – Sandy </a:t>
            </a:r>
            <a:r>
              <a:rPr lang="en-US" dirty="0" err="1" smtClean="0"/>
              <a:t>Toogood</a:t>
            </a:r>
            <a:r>
              <a:rPr lang="en-US" dirty="0" smtClean="0"/>
              <a:t> wisdom –</a:t>
            </a:r>
            <a:r>
              <a:rPr lang="en-US" baseline="0" dirty="0" smtClean="0"/>
              <a:t> apply same PBS principles for staff as for clients – need to set up context that support positive behaviours and wellbeing</a:t>
            </a:r>
          </a:p>
          <a:p>
            <a:r>
              <a:rPr lang="en-US" baseline="0" dirty="0" smtClean="0"/>
              <a:t>Internal barriers – </a:t>
            </a:r>
            <a:r>
              <a:rPr lang="en-US" sz="1200" kern="1200" dirty="0" smtClean="0">
                <a:solidFill>
                  <a:schemeClr val="tx1"/>
                </a:solidFill>
                <a:effectLst/>
                <a:latin typeface="+mn-lt"/>
                <a:ea typeface="+mn-ea"/>
                <a:cs typeface="+mn-cs"/>
              </a:rPr>
              <a:t>Robert </a:t>
            </a:r>
            <a:r>
              <a:rPr lang="en-US" sz="1200" kern="1200" dirty="0" err="1" smtClean="0">
                <a:solidFill>
                  <a:schemeClr val="tx1"/>
                </a:solidFill>
                <a:effectLst/>
                <a:latin typeface="+mn-lt"/>
                <a:ea typeface="+mn-ea"/>
                <a:cs typeface="+mn-cs"/>
              </a:rPr>
              <a:t>Sapolsky’s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Why Zebra’s Don’t Get Ulcers</a:t>
            </a:r>
            <a:r>
              <a:rPr lang="en-US" sz="1200" kern="1200" dirty="0" smtClean="0">
                <a:solidFill>
                  <a:schemeClr val="tx1"/>
                </a:solidFill>
                <a:effectLst/>
                <a:latin typeface="+mn-lt"/>
                <a:ea typeface="+mn-ea"/>
                <a:cs typeface="+mn-cs"/>
              </a:rPr>
              <a:t> (1994) makes the following argument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lion chasing a zebra starts rush of hormones that put Z’s body into high gear. Once away from the lion, the body returns to normal</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Humans are different. Our language ability means we can be in the presence of threatening stimuli all the time. We can think of times when things went wrong or we did something daft and worry about. We can bring painful, distressing and stressful events into the present by thinking about them.</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have you ever ruminated on a dispute with a work colleague and then lain in bed worrying about it? Or worried about something that might happen in the future?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do this we bring stressful stimuli into our lives and our bodies react. Quite naturally, but long term stress is bad for us – heart problems, IBS, insomnia, ulcers, irritability, miscarriages, drug and alcohol misuse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EA596C-EA22-4429-9FEA-6E5C15D071DC}" type="slidenum">
              <a:rPr lang="en-GB" smtClean="0"/>
              <a:t>13</a:t>
            </a:fld>
            <a:endParaRPr lang="en-GB"/>
          </a:p>
        </p:txBody>
      </p:sp>
    </p:spTree>
    <p:extLst>
      <p:ext uri="{BB962C8B-B14F-4D97-AF65-F5344CB8AC3E}">
        <p14:creationId xmlns:p14="http://schemas.microsoft.com/office/powerpoint/2010/main" val="263163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 not traditionally studied</a:t>
            </a:r>
            <a:r>
              <a:rPr lang="en-US" baseline="0" dirty="0" smtClean="0"/>
              <a:t> thoughts and feelings as did not have a robust framework for doing so – but now have RFT</a:t>
            </a:r>
          </a:p>
          <a:p>
            <a:r>
              <a:rPr lang="en-US" b="0" baseline="0" dirty="0" smtClean="0"/>
              <a:t>Thoughts and feelings are not causes!</a:t>
            </a:r>
            <a:endParaRPr lang="en-US" b="0" dirty="0"/>
          </a:p>
        </p:txBody>
      </p:sp>
      <p:sp>
        <p:nvSpPr>
          <p:cNvPr id="4" name="Slide Number Placeholder 3"/>
          <p:cNvSpPr>
            <a:spLocks noGrp="1"/>
          </p:cNvSpPr>
          <p:nvPr>
            <p:ph type="sldNum" sz="quarter" idx="10"/>
          </p:nvPr>
        </p:nvSpPr>
        <p:spPr/>
        <p:txBody>
          <a:bodyPr/>
          <a:lstStyle/>
          <a:p>
            <a:fld id="{7FEA596C-EA22-4429-9FEA-6E5C15D071DC}" type="slidenum">
              <a:rPr lang="en-GB" smtClean="0"/>
              <a:t>14</a:t>
            </a:fld>
            <a:endParaRPr lang="en-GB"/>
          </a:p>
        </p:txBody>
      </p:sp>
    </p:spTree>
    <p:extLst>
      <p:ext uri="{BB962C8B-B14F-4D97-AF65-F5344CB8AC3E}">
        <p14:creationId xmlns:p14="http://schemas.microsoft.com/office/powerpoint/2010/main" val="341555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a bit about the ACT model</a:t>
            </a:r>
          </a:p>
          <a:p>
            <a:r>
              <a:rPr lang="en-US" baseline="0" dirty="0" smtClean="0"/>
              <a:t>Can’t change thoughts and feelings and end up in a futile struggle trying to do so</a:t>
            </a:r>
          </a:p>
        </p:txBody>
      </p:sp>
      <p:sp>
        <p:nvSpPr>
          <p:cNvPr id="4" name="Slide Number Placeholder 3"/>
          <p:cNvSpPr>
            <a:spLocks noGrp="1"/>
          </p:cNvSpPr>
          <p:nvPr>
            <p:ph type="sldNum" sz="quarter" idx="10"/>
          </p:nvPr>
        </p:nvSpPr>
        <p:spPr/>
        <p:txBody>
          <a:bodyPr/>
          <a:lstStyle/>
          <a:p>
            <a:fld id="{7FEA596C-EA22-4429-9FEA-6E5C15D071DC}" type="slidenum">
              <a:rPr lang="en-GB" smtClean="0"/>
              <a:t>16</a:t>
            </a:fld>
            <a:endParaRPr lang="en-GB"/>
          </a:p>
        </p:txBody>
      </p:sp>
    </p:spTree>
    <p:extLst>
      <p:ext uri="{BB962C8B-B14F-4D97-AF65-F5344CB8AC3E}">
        <p14:creationId xmlns:p14="http://schemas.microsoft.com/office/powerpoint/2010/main" val="2565560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emphasis is on letting go of the tendency to control thoughts and feelings as a prerequisite to pursuing valued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making room for unwanted internal events, clarifying what is truly important and committing to meaningful behavioural changes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Uses </a:t>
            </a:r>
            <a:r>
              <a:rPr lang="en-US" sz="1200" i="1" dirty="0" smtClean="0"/>
              <a:t>mindfulness and acceptance processes</a:t>
            </a:r>
            <a:r>
              <a:rPr lang="en-US" sz="1200" dirty="0" smtClean="0"/>
              <a:t> to develop skills that help to change a person’s relationship with their painful thoughts and feelings, thereby reducing their influence on what we do</a:t>
            </a:r>
          </a:p>
          <a:p>
            <a:endParaRPr lang="en-US" sz="1200" dirty="0" smtClean="0"/>
          </a:p>
          <a:p>
            <a:r>
              <a:rPr lang="en-US" sz="1200" dirty="0" smtClean="0"/>
              <a:t>Value clarification, goal setting and taking actions are termed </a:t>
            </a:r>
            <a:r>
              <a:rPr lang="en-US" sz="1200" i="1" dirty="0" smtClean="0"/>
              <a:t>commitment and behaviour change processes</a:t>
            </a:r>
            <a:endParaRPr lang="en-US" dirty="0" smtClean="0"/>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17</a:t>
            </a:fld>
            <a:endParaRPr lang="en-GB"/>
          </a:p>
        </p:txBody>
      </p:sp>
    </p:spTree>
    <p:extLst>
      <p:ext uri="{BB962C8B-B14F-4D97-AF65-F5344CB8AC3E}">
        <p14:creationId xmlns:p14="http://schemas.microsoft.com/office/powerpoint/2010/main" val="3017754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Harder than you think</a:t>
            </a:r>
            <a:r>
              <a:rPr lang="en-US" baseline="0" dirty="0" smtClean="0"/>
              <a:t> – minds hook us away from the present moment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emphasis is on letting go of the tendency to control thoughts and feelings as a prerequisite to pursuing valued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making room for unwanted internal events, clarifying what is truly important and committing to meaningful behavioural changes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t>Uses </a:t>
            </a:r>
            <a:r>
              <a:rPr lang="en-US" sz="1200" i="1" dirty="0" smtClean="0"/>
              <a:t>mindfulness and acceptance processes</a:t>
            </a:r>
            <a:r>
              <a:rPr lang="en-US" sz="1200" dirty="0" smtClean="0"/>
              <a:t> to develop skills that help to change a person’s relationship with their painful thoughts and feelings, thereby reducing their influence on what we do</a:t>
            </a:r>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19</a:t>
            </a:fld>
            <a:endParaRPr lang="en-GB"/>
          </a:p>
        </p:txBody>
      </p:sp>
    </p:spTree>
    <p:extLst>
      <p:ext uri="{BB962C8B-B14F-4D97-AF65-F5344CB8AC3E}">
        <p14:creationId xmlns:p14="http://schemas.microsoft.com/office/powerpoint/2010/main" val="255613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Being loving – making my wife</a:t>
            </a:r>
            <a:r>
              <a:rPr lang="en-US" baseline="0" dirty="0" smtClean="0"/>
              <a:t> a cup of tea, </a:t>
            </a:r>
            <a:r>
              <a:rPr lang="en-US" dirty="0" smtClean="0"/>
              <a:t>buying flowers, getting married are goals</a:t>
            </a:r>
          </a:p>
          <a:p>
            <a:r>
              <a:rPr lang="en-US" dirty="0" smtClean="0"/>
              <a:t>Goals can be</a:t>
            </a:r>
            <a:r>
              <a:rPr lang="en-US" baseline="0" dirty="0" smtClean="0"/>
              <a:t> achieved, values are life directions, like points on a compass</a:t>
            </a:r>
            <a:endParaRPr lang="en-US" dirty="0" smtClean="0"/>
          </a:p>
          <a:p>
            <a:endParaRPr lang="en-US" dirty="0" smtClean="0"/>
          </a:p>
          <a:p>
            <a:r>
              <a:rPr lang="en-US" dirty="0" smtClean="0"/>
              <a:t>In</a:t>
            </a:r>
            <a:r>
              <a:rPr lang="en-US" baseline="0" dirty="0" smtClean="0"/>
              <a:t> our culture which emphasizes happiness as the top goal, its not surprising that people want to be happy.</a:t>
            </a:r>
          </a:p>
          <a:p>
            <a:r>
              <a:rPr lang="en-US" baseline="0" dirty="0" smtClean="0"/>
              <a:t>But w</a:t>
            </a:r>
            <a:r>
              <a:rPr lang="en-US" dirty="0" smtClean="0"/>
              <a:t>anting</a:t>
            </a:r>
            <a:r>
              <a:rPr lang="en-US" baseline="0" dirty="0" smtClean="0"/>
              <a:t> to feel certain things and not others is at the heart of the problem! This is why people go down the unworkable route of trying to control their feelings, doomed to failure as its just not possible to control how we feel</a:t>
            </a:r>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20</a:t>
            </a:fld>
            <a:endParaRPr lang="en-GB"/>
          </a:p>
        </p:txBody>
      </p:sp>
    </p:spTree>
    <p:extLst>
      <p:ext uri="{BB962C8B-B14F-4D97-AF65-F5344CB8AC3E}">
        <p14:creationId xmlns:p14="http://schemas.microsoft.com/office/powerpoint/2010/main" val="173939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Unlike our thoughts and feelings, actions are generally under our personal control and so values can be a really useful guide for how to respond in any given situation, especially when difficult thoughts and feelings are around</a:t>
            </a:r>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24</a:t>
            </a:fld>
            <a:endParaRPr lang="en-GB"/>
          </a:p>
        </p:txBody>
      </p:sp>
    </p:spTree>
    <p:extLst>
      <p:ext uri="{BB962C8B-B14F-4D97-AF65-F5344CB8AC3E}">
        <p14:creationId xmlns:p14="http://schemas.microsoft.com/office/powerpoint/2010/main" val="347894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Combining mindfulness and personally-valued action is an effective way of improving wellbeing and behavioural effectiveness</a:t>
            </a:r>
          </a:p>
          <a:p>
            <a:endParaRPr lang="en-GB" dirty="0" smtClean="0"/>
          </a:p>
          <a:p>
            <a:r>
              <a:rPr lang="en-GB" dirty="0" smtClean="0"/>
              <a:t>how do get ACT into school settings? </a:t>
            </a:r>
            <a:r>
              <a:rPr lang="en-US" dirty="0" smtClean="0"/>
              <a:t>V</a:t>
            </a:r>
            <a:r>
              <a:rPr lang="en-GB" dirty="0" err="1" smtClean="0"/>
              <a:t>ery</a:t>
            </a:r>
            <a:r>
              <a:rPr lang="en-GB" dirty="0" smtClean="0"/>
              <a:t> busy places and reality</a:t>
            </a:r>
            <a:r>
              <a:rPr lang="en-GB" baseline="0" dirty="0" smtClean="0"/>
              <a:t> is that </a:t>
            </a:r>
            <a:r>
              <a:rPr lang="en-GB" dirty="0" smtClean="0"/>
              <a:t>staff wellbeing</a:t>
            </a:r>
            <a:r>
              <a:rPr lang="en-GB" baseline="0" dirty="0" smtClean="0"/>
              <a:t> not to top priority</a:t>
            </a:r>
            <a:endParaRPr lang="en-GB" dirty="0" smtClean="0"/>
          </a:p>
          <a:p>
            <a:endParaRPr lang="en-GB" dirty="0" smtClean="0"/>
          </a:p>
          <a:p>
            <a:r>
              <a:rPr lang="en-GB" dirty="0" smtClean="0"/>
              <a:t>Find effective delivery format in which to deliver it </a:t>
            </a:r>
            <a:r>
              <a:rPr lang="en-US" dirty="0" smtClean="0"/>
              <a:t>– </a:t>
            </a:r>
            <a:r>
              <a:rPr lang="en-GB" dirty="0" smtClean="0"/>
              <a:t>our challenge!</a:t>
            </a:r>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25</a:t>
            </a:fld>
            <a:endParaRPr lang="en-GB"/>
          </a:p>
        </p:txBody>
      </p:sp>
    </p:spTree>
    <p:extLst>
      <p:ext uri="{BB962C8B-B14F-4D97-AF65-F5344CB8AC3E}">
        <p14:creationId xmlns:p14="http://schemas.microsoft.com/office/powerpoint/2010/main" val="1559830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Promotion of Acceptance in Carers and Teachers (PACT)</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Each session scripted</a:t>
            </a:r>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27</a:t>
            </a:fld>
            <a:endParaRPr lang="en-GB"/>
          </a:p>
        </p:txBody>
      </p:sp>
    </p:spTree>
    <p:extLst>
      <p:ext uri="{BB962C8B-B14F-4D97-AF65-F5344CB8AC3E}">
        <p14:creationId xmlns:p14="http://schemas.microsoft.com/office/powerpoint/2010/main" val="277504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French filmmaker Jean Luc Goddard once said every story should have a beginning, middle and end, but not necessarily in that order.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although this presentation has nothing to do with French avant-garde films, I’m going to follow Godard’s artistic sensibility and start my presentation at the end.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will have a beginning and a middle too but I think the end message is so important that I want to repeat it at every opportunity.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here it is  - if we want the best services for our clients, we need to be serious about supporting staff well-being. Not just lip service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presentation I’m going to describe one example of how we can do that</a:t>
            </a:r>
          </a:p>
          <a:p>
            <a:r>
              <a:rPr lang="en-US" sz="1200" kern="1200" dirty="0" smtClean="0">
                <a:solidFill>
                  <a:schemeClr val="tx1"/>
                </a:solidFill>
                <a:effectLst/>
                <a:latin typeface="+mn-lt"/>
                <a:ea typeface="+mn-ea"/>
                <a:cs typeface="+mn-cs"/>
              </a:rPr>
              <a:t>I’m gig to describe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we implemented a staff well-being program based on the Acceptance and Commitment Therapy (ACT) model. I will describe the ACT model and how we adapted it to work in special schools in Bristol</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hopefully by the end, I’ll have highlighted the importance of supporting staff wellbeing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I’m talking about staff wellbeing it is the wellbeing of the whole person, not just the employee – issues are not limited</a:t>
            </a:r>
            <a:r>
              <a:rPr lang="en-US" sz="1200" kern="1200" baseline="0" dirty="0" smtClean="0">
                <a:solidFill>
                  <a:schemeClr val="tx1"/>
                </a:solidFill>
                <a:effectLst/>
                <a:latin typeface="+mn-lt"/>
                <a:ea typeface="+mn-ea"/>
                <a:cs typeface="+mn-cs"/>
              </a:rPr>
              <a:t> to work settings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EA596C-EA22-4429-9FEA-6E5C15D071DC}" type="slidenum">
              <a:rPr lang="en-GB" smtClean="0"/>
              <a:t>2</a:t>
            </a:fld>
            <a:endParaRPr lang="en-GB"/>
          </a:p>
        </p:txBody>
      </p:sp>
    </p:spTree>
    <p:extLst>
      <p:ext uri="{BB962C8B-B14F-4D97-AF65-F5344CB8AC3E}">
        <p14:creationId xmlns:p14="http://schemas.microsoft.com/office/powerpoint/2010/main" val="4165224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quasi experimental design as not fully randomised</a:t>
            </a:r>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29</a:t>
            </a:fld>
            <a:endParaRPr lang="en-GB"/>
          </a:p>
        </p:txBody>
      </p:sp>
    </p:spTree>
    <p:extLst>
      <p:ext uri="{BB962C8B-B14F-4D97-AF65-F5344CB8AC3E}">
        <p14:creationId xmlns:p14="http://schemas.microsoft.com/office/powerpoint/2010/main" val="1218103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Mostly positive feedback</a:t>
            </a:r>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33</a:t>
            </a:fld>
            <a:endParaRPr lang="en-GB"/>
          </a:p>
        </p:txBody>
      </p:sp>
    </p:spTree>
    <p:extLst>
      <p:ext uri="{BB962C8B-B14F-4D97-AF65-F5344CB8AC3E}">
        <p14:creationId xmlns:p14="http://schemas.microsoft.com/office/powerpoint/2010/main" val="245265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fully analysed – Positive change in intervention group outcomes, but not on mindfulness measure</a:t>
            </a:r>
          </a:p>
          <a:p>
            <a:endParaRPr lang="en-GB" dirty="0" smtClean="0"/>
          </a:p>
          <a:p>
            <a:r>
              <a:rPr lang="en-GB" dirty="0" smtClean="0"/>
              <a:t>Southampton University support</a:t>
            </a:r>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34</a:t>
            </a:fld>
            <a:endParaRPr lang="en-GB"/>
          </a:p>
        </p:txBody>
      </p:sp>
    </p:spTree>
    <p:extLst>
      <p:ext uri="{BB962C8B-B14F-4D97-AF65-F5344CB8AC3E}">
        <p14:creationId xmlns:p14="http://schemas.microsoft.com/office/powerpoint/2010/main" val="1140182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Individual data suggests more improved MAAS scores for those who were more engaged  - did more</a:t>
            </a:r>
            <a:r>
              <a:rPr lang="en-GB" baseline="0" dirty="0" smtClean="0"/>
              <a:t> home practice</a:t>
            </a:r>
            <a:endParaRPr lang="en-GB" dirty="0" smtClean="0"/>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35</a:t>
            </a:fld>
            <a:endParaRPr lang="en-GB"/>
          </a:p>
        </p:txBody>
      </p:sp>
    </p:spTree>
    <p:extLst>
      <p:ext uri="{BB962C8B-B14F-4D97-AF65-F5344CB8AC3E}">
        <p14:creationId xmlns:p14="http://schemas.microsoft.com/office/powerpoint/2010/main" val="4154838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smtClean="0"/>
              <a:t>Practice shifting from “automatic pilot” to “mindful awareness.” This is about learning ways to handle difficult thoughts and feelings effectively, so they have less impact and influence on you</a:t>
            </a:r>
          </a:p>
          <a:p>
            <a:pPr marL="457200" indent="-457200">
              <a:buFont typeface="+mj-lt"/>
              <a:buAutoNum type="arabicPeriod"/>
            </a:pPr>
            <a:r>
              <a:rPr lang="en-US" dirty="0" smtClean="0"/>
              <a:t>Connect with your personal values – clarify the qualities you most want to express in your behaviour</a:t>
            </a:r>
          </a:p>
          <a:p>
            <a:pPr marL="457200" indent="-457200">
              <a:buFont typeface="+mj-lt"/>
              <a:buAutoNum type="arabicPeriod"/>
            </a:pPr>
            <a:r>
              <a:rPr lang="en-US" dirty="0" smtClean="0"/>
              <a:t>Engage in small, value-inspired actions. This leads to a renewed sense of meaning, purpose and wellbeing as well as enhancing productivity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42</a:t>
            </a:fld>
            <a:endParaRPr lang="en-GB"/>
          </a:p>
        </p:txBody>
      </p:sp>
    </p:spTree>
    <p:extLst>
      <p:ext uri="{BB962C8B-B14F-4D97-AF65-F5344CB8AC3E}">
        <p14:creationId xmlns:p14="http://schemas.microsoft.com/office/powerpoint/2010/main" val="286406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Psychological flexibility means contacting the present moment fully as a conscious human being, and based on what the situation affords, changing or persisting in behaviour in the service of chosen values</a:t>
            </a:r>
            <a:endParaRPr lang="en-GB" dirty="0"/>
          </a:p>
        </p:txBody>
      </p:sp>
      <p:sp>
        <p:nvSpPr>
          <p:cNvPr id="4" name="Slide Number Placeholder 3"/>
          <p:cNvSpPr>
            <a:spLocks noGrp="1"/>
          </p:cNvSpPr>
          <p:nvPr>
            <p:ph type="sldNum" sz="quarter" idx="10"/>
          </p:nvPr>
        </p:nvSpPr>
        <p:spPr/>
        <p:txBody>
          <a:bodyPr/>
          <a:lstStyle/>
          <a:p>
            <a:fld id="{7FEA596C-EA22-4429-9FEA-6E5C15D071DC}" type="slidenum">
              <a:rPr lang="en-GB" smtClean="0"/>
              <a:t>3</a:t>
            </a:fld>
            <a:endParaRPr lang="en-GB"/>
          </a:p>
        </p:txBody>
      </p:sp>
    </p:spTree>
    <p:extLst>
      <p:ext uri="{BB962C8B-B14F-4D97-AF65-F5344CB8AC3E}">
        <p14:creationId xmlns:p14="http://schemas.microsoft.com/office/powerpoint/2010/main" val="416522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none" dirty="0" smtClean="0"/>
              <a:t>treats </a:t>
            </a:r>
            <a:r>
              <a:rPr lang="en-GB" u="none" dirty="0" smtClean="0">
                <a:hlinkClick r:id="rId3"/>
              </a:rPr>
              <a:t>relational responding</a:t>
            </a:r>
            <a:r>
              <a:rPr lang="en-GB" u="none" dirty="0" smtClean="0"/>
              <a:t> as a </a:t>
            </a:r>
            <a:r>
              <a:rPr lang="en-GB" u="none" dirty="0" smtClean="0">
                <a:hlinkClick r:id="rId4"/>
              </a:rPr>
              <a:t>generalized operant</a:t>
            </a:r>
            <a:r>
              <a:rPr lang="en-GB" u="none" dirty="0" smtClean="0"/>
              <a:t>, and thus appeals to a history of multiple-exemplar training. Specific types of relational responding, termed </a:t>
            </a:r>
            <a:r>
              <a:rPr lang="en-GB" u="none" dirty="0" smtClean="0">
                <a:hlinkClick r:id="rId5"/>
              </a:rPr>
              <a:t>relational frames</a:t>
            </a:r>
            <a:r>
              <a:rPr lang="en-GB" u="none" dirty="0" smtClean="0"/>
              <a:t>, are defined in terms of the three properties of </a:t>
            </a:r>
            <a:r>
              <a:rPr lang="en-GB" u="none" dirty="0" smtClean="0">
                <a:hlinkClick r:id="rId6"/>
              </a:rPr>
              <a:t>mutual</a:t>
            </a:r>
            <a:r>
              <a:rPr lang="en-GB" u="none" dirty="0" smtClean="0"/>
              <a:t> and </a:t>
            </a:r>
            <a:r>
              <a:rPr lang="en-GB" u="none" dirty="0" smtClean="0">
                <a:hlinkClick r:id="rId7"/>
              </a:rPr>
              <a:t>combinatorial entailment</a:t>
            </a:r>
            <a:r>
              <a:rPr lang="en-GB" u="none" dirty="0" smtClean="0"/>
              <a:t>, and the </a:t>
            </a:r>
            <a:r>
              <a:rPr lang="en-GB" u="none" dirty="0" smtClean="0">
                <a:hlinkClick r:id="rId8"/>
              </a:rPr>
              <a:t>transformation of functions</a:t>
            </a:r>
            <a:r>
              <a:rPr lang="en-GB" u="none" dirty="0" smtClean="0"/>
              <a:t>. Relational frames are arbitrarily applicable, but are typically not necessarily arbitrarily applied in the natural language context</a:t>
            </a:r>
          </a:p>
          <a:p>
            <a:endParaRPr lang="en-GB" dirty="0" smtClean="0"/>
          </a:p>
          <a:p>
            <a:r>
              <a:rPr lang="en-GB" dirty="0" smtClean="0"/>
              <a:t>Verbal relations are reversible, then </a:t>
            </a:r>
          </a:p>
          <a:p>
            <a:r>
              <a:rPr lang="en-GB" dirty="0" smtClean="0"/>
              <a:t>Thought suppression </a:t>
            </a:r>
            <a:endParaRPr lang="en-GB" dirty="0"/>
          </a:p>
        </p:txBody>
      </p:sp>
      <p:sp>
        <p:nvSpPr>
          <p:cNvPr id="4" name="Slide Number Placeholder 3"/>
          <p:cNvSpPr>
            <a:spLocks noGrp="1"/>
          </p:cNvSpPr>
          <p:nvPr>
            <p:ph type="sldNum" sz="quarter" idx="10"/>
          </p:nvPr>
        </p:nvSpPr>
        <p:spPr/>
        <p:txBody>
          <a:bodyPr/>
          <a:lstStyle/>
          <a:p>
            <a:fld id="{7FEA596C-EA22-4429-9FEA-6E5C15D071DC}" type="slidenum">
              <a:rPr lang="en-GB" smtClean="0"/>
              <a:t>4</a:t>
            </a:fld>
            <a:endParaRPr lang="en-GB"/>
          </a:p>
        </p:txBody>
      </p:sp>
    </p:spTree>
    <p:extLst>
      <p:ext uri="{BB962C8B-B14F-4D97-AF65-F5344CB8AC3E}">
        <p14:creationId xmlns:p14="http://schemas.microsoft.com/office/powerpoint/2010/main" val="111020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1863 Fyodor Dostoevsky wrote in </a:t>
            </a:r>
            <a:r>
              <a:rPr lang="en-US" i="1" dirty="0" smtClean="0"/>
              <a:t>Winter Notes on Summer Impressions</a:t>
            </a:r>
            <a:r>
              <a:rPr lang="en-US" dirty="0" smtClean="0"/>
              <a:t>, "</a:t>
            </a:r>
            <a:r>
              <a:rPr lang="en-US" i="1" dirty="0" smtClean="0"/>
              <a:t>Try to pose for yourself this task: not to think of a polar bear, and you will see that the cursed thing will come to mind every minute." When the </a:t>
            </a:r>
            <a:r>
              <a:rPr lang="en-US" dirty="0" smtClean="0"/>
              <a:t>psychologist Daniel Wegner put this question to experimental test, he found that Dostoevsky was right. Since this study was published in 1987 it has been repeated and varied many times and the results consistently show that we just can’t avoid our thoughts by trying to think something else. Whenever we try not to think of it, we think of it all the more.</a:t>
            </a:r>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5</a:t>
            </a:fld>
            <a:endParaRPr lang="en-GB"/>
          </a:p>
        </p:txBody>
      </p:sp>
    </p:spTree>
    <p:extLst>
      <p:ext uri="{BB962C8B-B14F-4D97-AF65-F5344CB8AC3E}">
        <p14:creationId xmlns:p14="http://schemas.microsoft.com/office/powerpoint/2010/main" val="303635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Stress linked to range of physical and psychological health problems – and early death</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lost as a result of work-related stress, anxiety and depression during 2013/14 – an average of 23 days of work lost per case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Work related stress major issue and while stress management training programmes do exist, few access them</a:t>
            </a:r>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7</a:t>
            </a:fld>
            <a:endParaRPr lang="en-GB"/>
          </a:p>
        </p:txBody>
      </p:sp>
    </p:spTree>
    <p:extLst>
      <p:ext uri="{BB962C8B-B14F-4D97-AF65-F5344CB8AC3E}">
        <p14:creationId xmlns:p14="http://schemas.microsoft.com/office/powerpoint/2010/main" val="2162413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Stress - the opposite of wellbeing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Distress</a:t>
            </a:r>
            <a:r>
              <a:rPr lang="en-US" baseline="0" dirty="0" smtClean="0"/>
              <a:t> – unhappiness, anxiety, low mood, physical illnesses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Stress</a:t>
            </a:r>
            <a:r>
              <a:rPr lang="en-US" baseline="0" dirty="0" smtClean="0"/>
              <a:t> is n</a:t>
            </a:r>
            <a:r>
              <a:rPr lang="en-US" dirty="0" smtClean="0"/>
              <a:t>ot just when demands outstrip capacity. Can be stressed when you have very little to do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 days per case</a:t>
            </a:r>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8</a:t>
            </a:fld>
            <a:endParaRPr lang="en-GB"/>
          </a:p>
        </p:txBody>
      </p:sp>
    </p:spTree>
    <p:extLst>
      <p:ext uri="{BB962C8B-B14F-4D97-AF65-F5344CB8AC3E}">
        <p14:creationId xmlns:p14="http://schemas.microsoft.com/office/powerpoint/2010/main" val="4177801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mean? </a:t>
            </a:r>
          </a:p>
          <a:p>
            <a:r>
              <a:rPr lang="en-US" dirty="0" smtClean="0"/>
              <a:t>Drugs companies would love to diagnose us all with something!</a:t>
            </a:r>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9</a:t>
            </a:fld>
            <a:endParaRPr lang="en-GB"/>
          </a:p>
        </p:txBody>
      </p:sp>
    </p:spTree>
    <p:extLst>
      <p:ext uri="{BB962C8B-B14F-4D97-AF65-F5344CB8AC3E}">
        <p14:creationId xmlns:p14="http://schemas.microsoft.com/office/powerpoint/2010/main" val="223802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Challenging behaviour increases the risk of experiencing occupational stress and burnout (Hastings, 2002)</a:t>
            </a:r>
          </a:p>
          <a:p>
            <a:endParaRPr lang="en-US" dirty="0"/>
          </a:p>
        </p:txBody>
      </p:sp>
      <p:sp>
        <p:nvSpPr>
          <p:cNvPr id="4" name="Slide Number Placeholder 3"/>
          <p:cNvSpPr>
            <a:spLocks noGrp="1"/>
          </p:cNvSpPr>
          <p:nvPr>
            <p:ph type="sldNum" sz="quarter" idx="10"/>
          </p:nvPr>
        </p:nvSpPr>
        <p:spPr/>
        <p:txBody>
          <a:bodyPr/>
          <a:lstStyle/>
          <a:p>
            <a:fld id="{7FEA596C-EA22-4429-9FEA-6E5C15D071DC}" type="slidenum">
              <a:rPr lang="en-GB" smtClean="0"/>
              <a:t>10</a:t>
            </a:fld>
            <a:endParaRPr lang="en-GB"/>
          </a:p>
        </p:txBody>
      </p:sp>
    </p:spTree>
    <p:extLst>
      <p:ext uri="{BB962C8B-B14F-4D97-AF65-F5344CB8AC3E}">
        <p14:creationId xmlns:p14="http://schemas.microsoft.com/office/powerpoint/2010/main" val="34144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GB"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61B9E7F-27FB-4071-83D7-2F3408DDECD5}" type="datetimeFigureOut">
              <a:rPr lang="en-GB" smtClean="0"/>
              <a:t>19/10/16</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FA99981-0C21-4E62-BD94-DD1948CB5B28}"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61B9E7F-27FB-4071-83D7-2F3408DDECD5}" type="datetimeFigureOut">
              <a:rPr lang="en-GB" smtClean="0"/>
              <a:t>19/10/16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99981-0C21-4E62-BD94-DD1948CB5B2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GB"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61B9E7F-27FB-4071-83D7-2F3408DDECD5}" type="datetimeFigureOut">
              <a:rPr lang="en-GB" smtClean="0"/>
              <a:t>19/10/16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99981-0C21-4E62-BD94-DD1948CB5B2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A61B9E7F-27FB-4071-83D7-2F3408DDECD5}" type="datetimeFigureOut">
              <a:rPr lang="en-GB" smtClean="0"/>
              <a:t>19/10/16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99981-0C21-4E62-BD94-DD1948CB5B2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GB"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61B9E7F-27FB-4071-83D7-2F3408DDECD5}" type="datetimeFigureOut">
              <a:rPr lang="en-GB" smtClean="0"/>
              <a:t>19/10/16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99981-0C21-4E62-BD94-DD1948CB5B2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A61B9E7F-27FB-4071-83D7-2F3408DDECD5}" type="datetimeFigureOut">
              <a:rPr lang="en-GB" smtClean="0"/>
              <a:t>19/10/16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A99981-0C21-4E62-BD94-DD1948CB5B28}"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A61B9E7F-27FB-4071-83D7-2F3408DDECD5}" type="datetimeFigureOut">
              <a:rPr lang="en-GB" smtClean="0"/>
              <a:t>19/10/16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A99981-0C21-4E62-BD94-DD1948CB5B2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61B9E7F-27FB-4071-83D7-2F3408DDECD5}" type="datetimeFigureOut">
              <a:rPr lang="en-GB" smtClean="0"/>
              <a:t>19/10/16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A99981-0C21-4E62-BD94-DD1948CB5B2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B9E7F-27FB-4071-83D7-2F3408DDECD5}" type="datetimeFigureOut">
              <a:rPr lang="en-GB" smtClean="0"/>
              <a:t>19/10/16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A99981-0C21-4E62-BD94-DD1948CB5B2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61B9E7F-27FB-4071-83D7-2F3408DDECD5}" type="datetimeFigureOut">
              <a:rPr lang="en-GB" smtClean="0"/>
              <a:t>19/10/16</a:t>
            </a:fld>
            <a:endParaRPr lang="en-GB"/>
          </a:p>
        </p:txBody>
      </p:sp>
      <p:sp>
        <p:nvSpPr>
          <p:cNvPr id="7" name="Slide Number Placeholder 6"/>
          <p:cNvSpPr>
            <a:spLocks noGrp="1"/>
          </p:cNvSpPr>
          <p:nvPr>
            <p:ph type="sldNum" sz="quarter" idx="12"/>
          </p:nvPr>
        </p:nvSpPr>
        <p:spPr/>
        <p:txBody>
          <a:bodyPr/>
          <a:lstStyle/>
          <a:p>
            <a:fld id="{5FA99981-0C21-4E62-BD94-DD1948CB5B28}"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GB"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GB"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61B9E7F-27FB-4071-83D7-2F3408DDECD5}" type="datetimeFigureOut">
              <a:rPr lang="en-GB" smtClean="0"/>
              <a:t>19/10/16</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5FA99981-0C21-4E62-BD94-DD1948CB5B2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61B9E7F-27FB-4071-83D7-2F3408DDECD5}" type="datetimeFigureOut">
              <a:rPr lang="en-GB" smtClean="0"/>
              <a:t>19/10/16</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FA99981-0C21-4E62-BD94-DD1948CB5B2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908720"/>
            <a:ext cx="3886200" cy="4968552"/>
          </a:xfrm>
        </p:spPr>
        <p:txBody>
          <a:bodyPr>
            <a:noAutofit/>
          </a:bodyPr>
          <a:lstStyle/>
          <a:p>
            <a:r>
              <a:rPr lang="en-GB" sz="3800" dirty="0" smtClean="0"/>
              <a:t>Supporting School Staff Wellbeing with Acceptance &amp; Commitment Therapy (ACT) </a:t>
            </a:r>
            <a:endParaRPr lang="en-GB" sz="3800" dirty="0"/>
          </a:p>
        </p:txBody>
      </p:sp>
      <p:sp>
        <p:nvSpPr>
          <p:cNvPr id="3" name="Subtitle 2"/>
          <p:cNvSpPr>
            <a:spLocks noGrp="1"/>
          </p:cNvSpPr>
          <p:nvPr>
            <p:ph type="subTitle" idx="1"/>
          </p:nvPr>
        </p:nvSpPr>
        <p:spPr>
          <a:xfrm>
            <a:off x="755576" y="5085184"/>
            <a:ext cx="3309803" cy="1260629"/>
          </a:xfrm>
        </p:spPr>
        <p:txBody>
          <a:bodyPr>
            <a:normAutofit fontScale="85000" lnSpcReduction="10000"/>
          </a:bodyPr>
          <a:lstStyle/>
          <a:p>
            <a:endParaRPr lang="en-GB" dirty="0"/>
          </a:p>
          <a:p>
            <a:r>
              <a:rPr lang="en-GB" b="1" dirty="0" smtClean="0"/>
              <a:t>Dr Freddy Jackson Brown</a:t>
            </a:r>
          </a:p>
          <a:p>
            <a:r>
              <a:rPr lang="en-GB" dirty="0" smtClean="0"/>
              <a:t>Positive Behaviour Solutions</a:t>
            </a:r>
            <a:endParaRPr lang="en-GB" dirty="0"/>
          </a:p>
          <a:p>
            <a:r>
              <a:rPr lang="en-GB" dirty="0" err="1" smtClean="0"/>
              <a:t>freddy@behavioursolutions.net</a:t>
            </a:r>
            <a:endParaRPr lang="en-GB" dirty="0"/>
          </a:p>
        </p:txBody>
      </p:sp>
    </p:spTree>
    <p:extLst>
      <p:ext uri="{BB962C8B-B14F-4D97-AF65-F5344CB8AC3E}">
        <p14:creationId xmlns:p14="http://schemas.microsoft.com/office/powerpoint/2010/main" val="27579956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80728"/>
            <a:ext cx="7024744" cy="792088"/>
          </a:xfrm>
        </p:spPr>
        <p:txBody>
          <a:bodyPr>
            <a:normAutofit/>
          </a:bodyPr>
          <a:lstStyle/>
          <a:p>
            <a:pPr algn="ctr"/>
            <a:r>
              <a:rPr lang="en-GB" dirty="0" smtClean="0"/>
              <a:t>Impact of Stress in Schools</a:t>
            </a:r>
            <a:endParaRPr lang="en-GB" dirty="0"/>
          </a:p>
        </p:txBody>
      </p:sp>
      <p:sp>
        <p:nvSpPr>
          <p:cNvPr id="3" name="Content Placeholder 2"/>
          <p:cNvSpPr>
            <a:spLocks noGrp="1"/>
          </p:cNvSpPr>
          <p:nvPr>
            <p:ph idx="1"/>
          </p:nvPr>
        </p:nvSpPr>
        <p:spPr>
          <a:xfrm>
            <a:off x="539552" y="2276872"/>
            <a:ext cx="8064895" cy="4104456"/>
          </a:xfrm>
        </p:spPr>
        <p:txBody>
          <a:bodyPr>
            <a:normAutofit fontScale="77500" lnSpcReduction="20000"/>
          </a:bodyPr>
          <a:lstStyle/>
          <a:p>
            <a:pPr lvl="1"/>
            <a:r>
              <a:rPr lang="en-GB" sz="2900" dirty="0" smtClean="0"/>
              <a:t>Undermines teacher wellbeing </a:t>
            </a:r>
            <a:r>
              <a:rPr lang="en-GB" sz="2900" dirty="0"/>
              <a:t>and </a:t>
            </a:r>
            <a:r>
              <a:rPr lang="en-GB" sz="2900" dirty="0" smtClean="0"/>
              <a:t>health (Teacher Wellbeing, 2009) </a:t>
            </a:r>
          </a:p>
          <a:p>
            <a:pPr lvl="1"/>
            <a:endParaRPr lang="en-GB" sz="2900" dirty="0" smtClean="0"/>
          </a:p>
          <a:p>
            <a:pPr lvl="1"/>
            <a:r>
              <a:rPr lang="en-US" sz="2900" dirty="0"/>
              <a:t>C</a:t>
            </a:r>
            <a:r>
              <a:rPr lang="en-GB" sz="2900" dirty="0" err="1" smtClean="0"/>
              <a:t>ommitment</a:t>
            </a:r>
            <a:r>
              <a:rPr lang="en-GB" sz="2900" dirty="0" smtClean="0"/>
              <a:t> </a:t>
            </a:r>
            <a:r>
              <a:rPr lang="en-GB" sz="2900" dirty="0"/>
              <a:t>to remain in the </a:t>
            </a:r>
            <a:r>
              <a:rPr lang="en-GB" sz="2900" dirty="0" smtClean="0"/>
              <a:t>profession (TES, 2015)</a:t>
            </a:r>
          </a:p>
          <a:p>
            <a:pPr lvl="1"/>
            <a:endParaRPr lang="en-GB" sz="2900" dirty="0" smtClean="0"/>
          </a:p>
          <a:p>
            <a:pPr lvl="1"/>
            <a:r>
              <a:rPr lang="en-GB" sz="2900" dirty="0"/>
              <a:t>Q</a:t>
            </a:r>
            <a:r>
              <a:rPr lang="en-GB" sz="2900" dirty="0" smtClean="0"/>
              <a:t>uality </a:t>
            </a:r>
            <a:r>
              <a:rPr lang="en-GB" sz="2900" dirty="0"/>
              <a:t>of </a:t>
            </a:r>
            <a:r>
              <a:rPr lang="en-GB" sz="2900" dirty="0" smtClean="0"/>
              <a:t>care and effectiveness (</a:t>
            </a:r>
            <a:r>
              <a:rPr lang="en-GB" sz="2900" dirty="0" err="1" smtClean="0"/>
              <a:t>Biglan</a:t>
            </a:r>
            <a:r>
              <a:rPr lang="en-GB" sz="2900" dirty="0" smtClean="0"/>
              <a:t>, 2012) </a:t>
            </a:r>
          </a:p>
          <a:p>
            <a:pPr lvl="1"/>
            <a:endParaRPr lang="en-GB" sz="2900" dirty="0" smtClean="0"/>
          </a:p>
          <a:p>
            <a:pPr lvl="1"/>
            <a:r>
              <a:rPr lang="en-GB" sz="2900" dirty="0" smtClean="0"/>
              <a:t>Staff </a:t>
            </a:r>
            <a:r>
              <a:rPr lang="en-GB" sz="2900" dirty="0"/>
              <a:t>turnover </a:t>
            </a:r>
            <a:r>
              <a:rPr lang="en-GB" sz="2900" dirty="0" smtClean="0"/>
              <a:t>(Hatton </a:t>
            </a:r>
            <a:r>
              <a:rPr lang="en-GB" sz="2900" dirty="0"/>
              <a:t>&amp; </a:t>
            </a:r>
            <a:r>
              <a:rPr lang="en-GB" sz="2900" dirty="0" smtClean="0"/>
              <a:t>Emerson, 1998)</a:t>
            </a:r>
          </a:p>
          <a:p>
            <a:pPr lvl="1"/>
            <a:endParaRPr lang="en-GB" sz="2900" dirty="0" smtClean="0"/>
          </a:p>
          <a:p>
            <a:pPr lvl="1"/>
            <a:r>
              <a:rPr lang="en-GB" sz="2900" dirty="0" smtClean="0"/>
              <a:t>Positive learning environment (Mehta, 2013) </a:t>
            </a:r>
          </a:p>
          <a:p>
            <a:endParaRPr lang="en-GB" sz="3100" dirty="0"/>
          </a:p>
        </p:txBody>
      </p:sp>
    </p:spTree>
    <p:extLst>
      <p:ext uri="{BB962C8B-B14F-4D97-AF65-F5344CB8AC3E}">
        <p14:creationId xmlns:p14="http://schemas.microsoft.com/office/powerpoint/2010/main" val="3649168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05192"/>
          </a:xfrm>
        </p:spPr>
        <p:txBody>
          <a:bodyPr>
            <a:normAutofit fontScale="90000"/>
          </a:bodyPr>
          <a:lstStyle/>
          <a:p>
            <a:r>
              <a:rPr lang="en-US" dirty="0" smtClean="0"/>
              <a:t>Why support staff wellbeing?</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a:p>
          <a:p>
            <a:r>
              <a:rPr lang="en-US" dirty="0"/>
              <a:t>Happy staff are effective </a:t>
            </a:r>
            <a:r>
              <a:rPr lang="en-US" dirty="0" smtClean="0"/>
              <a:t>staff</a:t>
            </a:r>
          </a:p>
          <a:p>
            <a:endParaRPr lang="en-US" dirty="0" smtClean="0"/>
          </a:p>
          <a:p>
            <a:r>
              <a:rPr lang="en-US" dirty="0" smtClean="0"/>
              <a:t>Absenteeism and </a:t>
            </a:r>
            <a:r>
              <a:rPr lang="en-US" dirty="0" err="1" smtClean="0"/>
              <a:t>presenteeism</a:t>
            </a:r>
            <a:endParaRPr lang="en-US" dirty="0" smtClean="0"/>
          </a:p>
          <a:p>
            <a:pPr marL="68580" indent="0">
              <a:buNone/>
            </a:pPr>
            <a:endParaRPr lang="en-US" dirty="0"/>
          </a:p>
          <a:p>
            <a:r>
              <a:rPr lang="en-US" dirty="0" err="1" smtClean="0"/>
              <a:t>Uk</a:t>
            </a:r>
            <a:r>
              <a:rPr lang="en-US" dirty="0" smtClean="0"/>
              <a:t> workforce review concluded “Good mental health [i.e., wellbeing] is good business” (Black, 2008)</a:t>
            </a:r>
          </a:p>
          <a:p>
            <a:endParaRPr lang="en-US" dirty="0"/>
          </a:p>
          <a:p>
            <a:r>
              <a:rPr lang="en-US" dirty="0"/>
              <a:t>Need to support whole person, not just employee</a:t>
            </a:r>
          </a:p>
          <a:p>
            <a:endParaRPr lang="en-US" dirty="0"/>
          </a:p>
        </p:txBody>
      </p:sp>
    </p:spTree>
    <p:extLst>
      <p:ext uri="{BB962C8B-B14F-4D97-AF65-F5344CB8AC3E}">
        <p14:creationId xmlns:p14="http://schemas.microsoft.com/office/powerpoint/2010/main" val="41491237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noAutofit/>
          </a:bodyPr>
          <a:lstStyle/>
          <a:p>
            <a:r>
              <a:rPr lang="en-GB" sz="3300" dirty="0"/>
              <a:t>Special schools are great places!</a:t>
            </a:r>
          </a:p>
        </p:txBody>
      </p:sp>
      <p:sp>
        <p:nvSpPr>
          <p:cNvPr id="3" name="Content Placeholder 2"/>
          <p:cNvSpPr>
            <a:spLocks noGrp="1"/>
          </p:cNvSpPr>
          <p:nvPr>
            <p:ph idx="1"/>
          </p:nvPr>
        </p:nvSpPr>
        <p:spPr>
          <a:xfrm>
            <a:off x="1043492" y="2323652"/>
            <a:ext cx="6777317" cy="3769644"/>
          </a:xfrm>
        </p:spPr>
        <p:txBody>
          <a:bodyPr>
            <a:normAutofit fontScale="70000" lnSpcReduction="20000"/>
          </a:bodyPr>
          <a:lstStyle/>
          <a:p>
            <a:endParaRPr lang="en-GB" dirty="0"/>
          </a:p>
          <a:p>
            <a:r>
              <a:rPr lang="en-GB" sz="3100" dirty="0" smtClean="0"/>
              <a:t>Full of amazing kids, committed, skilled and hardworking staff, and wonderful parents</a:t>
            </a:r>
          </a:p>
          <a:p>
            <a:endParaRPr lang="en-GB" sz="3100" dirty="0" smtClean="0"/>
          </a:p>
          <a:p>
            <a:r>
              <a:rPr lang="en-GB" sz="3100" dirty="0" smtClean="0"/>
              <a:t>AND…..lots of stress </a:t>
            </a:r>
          </a:p>
          <a:p>
            <a:endParaRPr lang="en-GB" sz="3100" dirty="0"/>
          </a:p>
          <a:p>
            <a:r>
              <a:rPr lang="en-GB" sz="3100" dirty="0"/>
              <a:t>S</a:t>
            </a:r>
            <a:r>
              <a:rPr lang="en-GB" sz="3100" dirty="0" smtClean="0"/>
              <a:t>ources of stress – lots to do, sometimes unpleasant tasks, management, personal issues </a:t>
            </a:r>
          </a:p>
          <a:p>
            <a:endParaRPr lang="en-GB" sz="3100" dirty="0"/>
          </a:p>
          <a:p>
            <a:r>
              <a:rPr lang="en-GB" sz="3100" dirty="0" smtClean="0"/>
              <a:t>And sometimes aggression </a:t>
            </a:r>
            <a:r>
              <a:rPr lang="en-GB" sz="3100" dirty="0"/>
              <a:t>&amp; challenging </a:t>
            </a:r>
            <a:r>
              <a:rPr lang="en-GB" sz="3100" dirty="0" smtClean="0"/>
              <a:t>behaviour</a:t>
            </a:r>
            <a:endParaRPr lang="en-GB" sz="3100" dirty="0"/>
          </a:p>
        </p:txBody>
      </p:sp>
    </p:spTree>
    <p:extLst>
      <p:ext uri="{BB962C8B-B14F-4D97-AF65-F5344CB8AC3E}">
        <p14:creationId xmlns:p14="http://schemas.microsoft.com/office/powerpoint/2010/main" val="12557897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lstStyle/>
          <a:p>
            <a:r>
              <a:rPr lang="en-US" dirty="0" smtClean="0"/>
              <a:t>What can be done?</a:t>
            </a:r>
            <a:endParaRPr lang="en-US" dirty="0"/>
          </a:p>
        </p:txBody>
      </p:sp>
      <p:sp>
        <p:nvSpPr>
          <p:cNvPr id="3" name="Content Placeholder 2"/>
          <p:cNvSpPr>
            <a:spLocks noGrp="1"/>
          </p:cNvSpPr>
          <p:nvPr>
            <p:ph idx="1"/>
          </p:nvPr>
        </p:nvSpPr>
        <p:spPr>
          <a:xfrm>
            <a:off x="1043492" y="2323652"/>
            <a:ext cx="6777317" cy="3769644"/>
          </a:xfrm>
        </p:spPr>
        <p:txBody>
          <a:bodyPr>
            <a:normAutofit fontScale="92500"/>
          </a:bodyPr>
          <a:lstStyle/>
          <a:p>
            <a:endParaRPr lang="en-US" b="1" dirty="0"/>
          </a:p>
          <a:p>
            <a:r>
              <a:rPr lang="en-US" dirty="0" smtClean="0"/>
              <a:t>To </a:t>
            </a:r>
            <a:r>
              <a:rPr lang="en-US" dirty="0"/>
              <a:t>deliver high quality </a:t>
            </a:r>
            <a:r>
              <a:rPr lang="en-US" dirty="0" smtClean="0"/>
              <a:t>services we need to be serious about support staffing wellbeing</a:t>
            </a:r>
            <a:endParaRPr lang="en-US" dirty="0"/>
          </a:p>
          <a:p>
            <a:endParaRPr lang="en-US" dirty="0" smtClean="0"/>
          </a:p>
          <a:p>
            <a:r>
              <a:rPr lang="en-US" dirty="0" smtClean="0"/>
              <a:t>Ok, how?</a:t>
            </a:r>
          </a:p>
          <a:p>
            <a:endParaRPr lang="en-US" dirty="0"/>
          </a:p>
          <a:p>
            <a:r>
              <a:rPr lang="en-US" dirty="0" smtClean="0"/>
              <a:t>External issues – PBS principles for staff</a:t>
            </a:r>
          </a:p>
          <a:p>
            <a:endParaRPr lang="en-US" dirty="0" smtClean="0"/>
          </a:p>
          <a:p>
            <a:r>
              <a:rPr lang="en-US" dirty="0"/>
              <a:t>I</a:t>
            </a:r>
            <a:r>
              <a:rPr lang="en-US" dirty="0" smtClean="0"/>
              <a:t>nternal barriers – thoughts and feelings</a:t>
            </a:r>
          </a:p>
          <a:p>
            <a:endParaRPr lang="en-US" dirty="0"/>
          </a:p>
        </p:txBody>
      </p:sp>
    </p:spTree>
    <p:extLst>
      <p:ext uri="{BB962C8B-B14F-4D97-AF65-F5344CB8AC3E}">
        <p14:creationId xmlns:p14="http://schemas.microsoft.com/office/powerpoint/2010/main" val="30759808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importance of thoughts and feelings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Thoughts and feelings matter!</a:t>
            </a:r>
          </a:p>
          <a:p>
            <a:pPr marL="68580" indent="0">
              <a:buNone/>
            </a:pPr>
            <a:endParaRPr lang="en-US" i="1" dirty="0"/>
          </a:p>
          <a:p>
            <a:r>
              <a:rPr lang="en-US" i="1" dirty="0"/>
              <a:t>Why Zebra’s don</a:t>
            </a:r>
            <a:r>
              <a:rPr lang="fr-FR" i="1" dirty="0"/>
              <a:t>’</a:t>
            </a:r>
            <a:r>
              <a:rPr lang="en-US" i="1" dirty="0"/>
              <a:t>t get ulcers </a:t>
            </a:r>
            <a:r>
              <a:rPr lang="en-US" dirty="0"/>
              <a:t>(Robert </a:t>
            </a:r>
            <a:r>
              <a:rPr lang="en-US" dirty="0" err="1"/>
              <a:t>Sapolsky</a:t>
            </a:r>
            <a:r>
              <a:rPr lang="en-US" dirty="0"/>
              <a:t>, 1994</a:t>
            </a:r>
            <a:r>
              <a:rPr lang="en-US" dirty="0" smtClean="0"/>
              <a:t>)</a:t>
            </a:r>
          </a:p>
          <a:p>
            <a:endParaRPr lang="en-US" dirty="0"/>
          </a:p>
          <a:p>
            <a:r>
              <a:rPr lang="en-US" dirty="0" smtClean="0"/>
              <a:t>How </a:t>
            </a:r>
            <a:r>
              <a:rPr lang="en-US" dirty="0"/>
              <a:t>we </a:t>
            </a:r>
            <a:r>
              <a:rPr lang="en-US" dirty="0" smtClean="0"/>
              <a:t>respond to </a:t>
            </a:r>
            <a:r>
              <a:rPr lang="en-US" dirty="0"/>
              <a:t>internal stimuli that is critical</a:t>
            </a:r>
          </a:p>
          <a:p>
            <a:endParaRPr lang="en-US" dirty="0"/>
          </a:p>
          <a:p>
            <a:r>
              <a:rPr lang="en-US" dirty="0"/>
              <a:t>Avoidance of negative internal content can lead to problems – </a:t>
            </a:r>
            <a:r>
              <a:rPr lang="en-US" dirty="0" smtClean="0"/>
              <a:t>fusion and experiential </a:t>
            </a:r>
            <a:r>
              <a:rPr lang="en-US" dirty="0"/>
              <a:t>avoidance</a:t>
            </a:r>
          </a:p>
          <a:p>
            <a:endParaRPr lang="en-US" i="1" dirty="0" smtClean="0"/>
          </a:p>
          <a:p>
            <a:endParaRPr lang="en-US" dirty="0"/>
          </a:p>
        </p:txBody>
      </p:sp>
    </p:spTree>
    <p:extLst>
      <p:ext uri="{BB962C8B-B14F-4D97-AF65-F5344CB8AC3E}">
        <p14:creationId xmlns:p14="http://schemas.microsoft.com/office/powerpoint/2010/main" val="242205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45152"/>
          </a:xfrm>
        </p:spPr>
        <p:txBody>
          <a:bodyPr>
            <a:normAutofit fontScale="90000"/>
          </a:bodyPr>
          <a:lstStyle/>
          <a:p>
            <a:pPr algn="ctr"/>
            <a:r>
              <a:rPr lang="en-US" dirty="0"/>
              <a:t/>
            </a:r>
            <a:br>
              <a:rPr lang="en-US" dirty="0"/>
            </a:br>
            <a:r>
              <a:rPr lang="en-US" dirty="0" smtClean="0"/>
              <a:t>Fusion and Experiential Avoidance</a:t>
            </a:r>
            <a:endParaRPr lang="en-US" dirty="0"/>
          </a:p>
        </p:txBody>
      </p:sp>
      <p:sp>
        <p:nvSpPr>
          <p:cNvPr id="3" name="Content Placeholder 2"/>
          <p:cNvSpPr>
            <a:spLocks noGrp="1"/>
          </p:cNvSpPr>
          <p:nvPr>
            <p:ph idx="1"/>
          </p:nvPr>
        </p:nvSpPr>
        <p:spPr>
          <a:xfrm>
            <a:off x="1043492" y="2132856"/>
            <a:ext cx="6777317" cy="3699773"/>
          </a:xfrm>
        </p:spPr>
        <p:txBody>
          <a:bodyPr>
            <a:normAutofit lnSpcReduction="10000"/>
          </a:bodyPr>
          <a:lstStyle/>
          <a:p>
            <a:r>
              <a:rPr lang="en-US" dirty="0" smtClean="0"/>
              <a:t>Fusion – the domination of the literal content of language</a:t>
            </a:r>
          </a:p>
          <a:p>
            <a:pPr marL="68580" indent="0">
              <a:buNone/>
            </a:pPr>
            <a:endParaRPr lang="en-US" dirty="0" smtClean="0"/>
          </a:p>
          <a:p>
            <a:r>
              <a:rPr lang="en-US" dirty="0" smtClean="0"/>
              <a:t>Experiential avoidance (EA) – being unwilling </a:t>
            </a:r>
            <a:r>
              <a:rPr lang="en-US" dirty="0"/>
              <a:t>to remain in contact with particular private experiences and </a:t>
            </a:r>
            <a:r>
              <a:rPr lang="en-US" dirty="0" smtClean="0"/>
              <a:t>trying </a:t>
            </a:r>
            <a:r>
              <a:rPr lang="en-US" dirty="0"/>
              <a:t>to alter the form or frequency of these events </a:t>
            </a:r>
            <a:r>
              <a:rPr lang="en-US" dirty="0" smtClean="0"/>
              <a:t>(and </a:t>
            </a:r>
            <a:r>
              <a:rPr lang="en-US" dirty="0"/>
              <a:t>the contexts that occasion </a:t>
            </a:r>
            <a:r>
              <a:rPr lang="en-US" dirty="0" smtClean="0"/>
              <a:t>them) </a:t>
            </a:r>
            <a:r>
              <a:rPr lang="en-US" dirty="0"/>
              <a:t>even when doing so causes psychological harm</a:t>
            </a:r>
          </a:p>
        </p:txBody>
      </p:sp>
    </p:spTree>
    <p:extLst>
      <p:ext uri="{BB962C8B-B14F-4D97-AF65-F5344CB8AC3E}">
        <p14:creationId xmlns:p14="http://schemas.microsoft.com/office/powerpoint/2010/main" val="921180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080120"/>
          </a:xfrm>
        </p:spPr>
        <p:txBody>
          <a:bodyPr>
            <a:normAutofit fontScale="90000"/>
          </a:bodyPr>
          <a:lstStyle/>
          <a:p>
            <a:pPr algn="ctr"/>
            <a:r>
              <a:rPr lang="en-GB" dirty="0" smtClean="0"/>
              <a:t/>
            </a:r>
            <a:br>
              <a:rPr lang="en-GB" dirty="0" smtClean="0"/>
            </a:br>
            <a:r>
              <a:rPr lang="en-GB" dirty="0"/>
              <a:t>Acceptance and Commitment Therapy (ACT)</a:t>
            </a:r>
          </a:p>
        </p:txBody>
      </p:sp>
      <p:sp>
        <p:nvSpPr>
          <p:cNvPr id="3" name="Content Placeholder 2"/>
          <p:cNvSpPr>
            <a:spLocks noGrp="1"/>
          </p:cNvSpPr>
          <p:nvPr>
            <p:ph idx="1"/>
          </p:nvPr>
        </p:nvSpPr>
        <p:spPr>
          <a:xfrm>
            <a:off x="872067" y="2204864"/>
            <a:ext cx="7408333" cy="4104456"/>
          </a:xfrm>
        </p:spPr>
        <p:txBody>
          <a:bodyPr>
            <a:normAutofit/>
          </a:bodyPr>
          <a:lstStyle/>
          <a:p>
            <a:r>
              <a:rPr lang="en-GB" dirty="0"/>
              <a:t>Based on recent breakthroughs in how language works (see Relational Frame Theory, RFT)</a:t>
            </a:r>
            <a:r>
              <a:rPr lang="en-US" dirty="0"/>
              <a:t> </a:t>
            </a:r>
            <a:endParaRPr lang="en-US" dirty="0" smtClean="0"/>
          </a:p>
          <a:p>
            <a:endParaRPr lang="en-US" dirty="0"/>
          </a:p>
          <a:p>
            <a:r>
              <a:rPr lang="en-US" dirty="0"/>
              <a:t>A</a:t>
            </a:r>
            <a:r>
              <a:rPr lang="en-US" dirty="0" smtClean="0"/>
              <a:t> new evidence based framework </a:t>
            </a:r>
            <a:r>
              <a:rPr lang="en-US" dirty="0"/>
              <a:t>that uses mindfulness </a:t>
            </a:r>
            <a:r>
              <a:rPr lang="en-US" dirty="0" smtClean="0"/>
              <a:t>alongside </a:t>
            </a:r>
            <a:r>
              <a:rPr lang="en-US" dirty="0"/>
              <a:t>values clarification and </a:t>
            </a:r>
            <a:r>
              <a:rPr lang="en-US" dirty="0" smtClean="0"/>
              <a:t>behavioural activation techniques</a:t>
            </a:r>
            <a:endParaRPr lang="en-US" dirty="0"/>
          </a:p>
          <a:p>
            <a:endParaRPr lang="en-US" dirty="0" smtClean="0"/>
          </a:p>
          <a:p>
            <a:r>
              <a:rPr lang="en-US" dirty="0" smtClean="0"/>
              <a:t>An ABA technology!</a:t>
            </a:r>
            <a:endParaRPr lang="en-US" dirty="0"/>
          </a:p>
          <a:p>
            <a:endParaRPr lang="en-US" sz="2000" dirty="0" smtClean="0"/>
          </a:p>
          <a:p>
            <a:endParaRPr lang="en-GB" sz="2000" dirty="0"/>
          </a:p>
          <a:p>
            <a:endParaRPr lang="en-GB" dirty="0"/>
          </a:p>
          <a:p>
            <a:endParaRPr lang="en-GB" dirty="0" smtClean="0"/>
          </a:p>
          <a:p>
            <a:endParaRPr lang="en-GB" dirty="0" smtClean="0"/>
          </a:p>
          <a:p>
            <a:endParaRPr lang="en-GB" dirty="0" smtClean="0"/>
          </a:p>
          <a:p>
            <a:endParaRPr lang="en-GB" dirty="0"/>
          </a:p>
          <a:p>
            <a:endParaRPr lang="en-GB" dirty="0" smtClean="0"/>
          </a:p>
          <a:p>
            <a:endParaRPr lang="en-GB" dirty="0" smtClean="0"/>
          </a:p>
          <a:p>
            <a:endParaRPr lang="en-GB" dirty="0"/>
          </a:p>
        </p:txBody>
      </p:sp>
    </p:spTree>
    <p:extLst>
      <p:ext uri="{BB962C8B-B14F-4D97-AF65-F5344CB8AC3E}">
        <p14:creationId xmlns:p14="http://schemas.microsoft.com/office/powerpoint/2010/main" val="12498945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01136"/>
          </a:xfrm>
        </p:spPr>
        <p:txBody>
          <a:bodyPr>
            <a:normAutofit/>
          </a:bodyPr>
          <a:lstStyle/>
          <a:p>
            <a:pPr algn="ctr"/>
            <a:r>
              <a:rPr lang="en-US" sz="3200" dirty="0" smtClean="0"/>
              <a:t>Psychological Flexibility</a:t>
            </a:r>
            <a:endParaRPr lang="en-US" sz="3200" dirty="0"/>
          </a:p>
        </p:txBody>
      </p:sp>
      <p:sp>
        <p:nvSpPr>
          <p:cNvPr id="3" name="Content Placeholder 2"/>
          <p:cNvSpPr>
            <a:spLocks noGrp="1"/>
          </p:cNvSpPr>
          <p:nvPr>
            <p:ph idx="1"/>
          </p:nvPr>
        </p:nvSpPr>
        <p:spPr>
          <a:xfrm>
            <a:off x="1043492" y="2060848"/>
            <a:ext cx="6777317" cy="3771781"/>
          </a:xfrm>
        </p:spPr>
        <p:txBody>
          <a:bodyPr>
            <a:noAutofit/>
          </a:bodyPr>
          <a:lstStyle/>
          <a:p>
            <a:r>
              <a:rPr lang="en-US" dirty="0" smtClean="0"/>
              <a:t>Aim is to increase </a:t>
            </a:r>
            <a:r>
              <a:rPr lang="en-US" i="1" dirty="0"/>
              <a:t>psychological </a:t>
            </a:r>
            <a:r>
              <a:rPr lang="en-US" i="1" dirty="0" smtClean="0"/>
              <a:t>flexibility (</a:t>
            </a:r>
            <a:r>
              <a:rPr lang="en-US" dirty="0" smtClean="0"/>
              <a:t>and reduce influence of fusion and EA)</a:t>
            </a:r>
            <a:endParaRPr lang="en-US" dirty="0"/>
          </a:p>
          <a:p>
            <a:endParaRPr lang="en-US" dirty="0" smtClean="0"/>
          </a:p>
          <a:p>
            <a:r>
              <a:rPr lang="en-US" dirty="0" smtClean="0"/>
              <a:t>‘</a:t>
            </a:r>
            <a:r>
              <a:rPr lang="en-US" dirty="0"/>
              <a:t>the ability to contact the </a:t>
            </a:r>
            <a:r>
              <a:rPr lang="en-US" dirty="0" smtClean="0"/>
              <a:t>present </a:t>
            </a:r>
            <a:r>
              <a:rPr lang="en-US" dirty="0"/>
              <a:t>moment more fully as a conscious human being, and to change or persist in behaviour when doing so serves valued ends’ (Hayes et al., </a:t>
            </a:r>
            <a:r>
              <a:rPr lang="en-US" dirty="0" smtClean="0"/>
              <a:t>2006)</a:t>
            </a:r>
          </a:p>
          <a:p>
            <a:endParaRPr lang="en-US" dirty="0"/>
          </a:p>
          <a:p>
            <a:r>
              <a:rPr lang="en-US" dirty="0" smtClean="0"/>
              <a:t>Being open, aware and active </a:t>
            </a:r>
            <a:endParaRPr lang="en-US" dirty="0"/>
          </a:p>
          <a:p>
            <a:pPr marL="68580" indent="0">
              <a:buNone/>
            </a:pPr>
            <a:endParaRPr lang="en-US" dirty="0" smtClean="0"/>
          </a:p>
        </p:txBody>
      </p:sp>
    </p:spTree>
    <p:extLst>
      <p:ext uri="{BB962C8B-B14F-4D97-AF65-F5344CB8AC3E}">
        <p14:creationId xmlns:p14="http://schemas.microsoft.com/office/powerpoint/2010/main" val="5821428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6712"/>
            <a:ext cx="8229600" cy="864096"/>
          </a:xfrm>
        </p:spPr>
        <p:txBody>
          <a:bodyPr>
            <a:normAutofit fontScale="90000"/>
          </a:bodyPr>
          <a:lstStyle/>
          <a:p>
            <a:pPr algn="ctr"/>
            <a:r>
              <a:rPr lang="en-US" dirty="0"/>
              <a:t/>
            </a:r>
            <a:br>
              <a:rPr lang="en-US" dirty="0"/>
            </a:br>
            <a:r>
              <a:rPr lang="en-US" dirty="0" smtClean="0"/>
              <a:t>Aware, Open &amp; </a:t>
            </a:r>
            <a:r>
              <a:rPr lang="en-US" dirty="0"/>
              <a:t>Active</a:t>
            </a:r>
          </a:p>
        </p:txBody>
      </p:sp>
      <p:sp>
        <p:nvSpPr>
          <p:cNvPr id="2" name="Content Placeholder 1"/>
          <p:cNvSpPr>
            <a:spLocks noGrp="1"/>
          </p:cNvSpPr>
          <p:nvPr>
            <p:ph idx="1"/>
          </p:nvPr>
        </p:nvSpPr>
        <p:spPr>
          <a:xfrm>
            <a:off x="827585" y="2132856"/>
            <a:ext cx="7452816" cy="4248472"/>
          </a:xfrm>
        </p:spPr>
        <p:txBody>
          <a:bodyPr>
            <a:normAutofit/>
          </a:bodyPr>
          <a:lstStyle/>
          <a:p>
            <a:pPr marL="457200" indent="-457200">
              <a:buFont typeface="+mj-lt"/>
              <a:buAutoNum type="arabicPeriod"/>
            </a:pPr>
            <a:r>
              <a:rPr lang="en-GB" i="1" dirty="0"/>
              <a:t>Awareness</a:t>
            </a:r>
            <a:r>
              <a:rPr lang="en-GB" dirty="0"/>
              <a:t> - </a:t>
            </a:r>
            <a:r>
              <a:rPr lang="en-US" dirty="0"/>
              <a:t>increasing </a:t>
            </a:r>
            <a:r>
              <a:rPr lang="en-GB" dirty="0"/>
              <a:t>your connection with the world around you rather than living in your head (mindfulness</a:t>
            </a:r>
            <a:r>
              <a:rPr lang="en-GB" dirty="0" smtClean="0"/>
              <a:t>)</a:t>
            </a:r>
          </a:p>
          <a:p>
            <a:pPr marL="457200" indent="-457200">
              <a:buFont typeface="+mj-lt"/>
              <a:buAutoNum type="arabicPeriod"/>
            </a:pPr>
            <a:endParaRPr lang="en-GB" dirty="0"/>
          </a:p>
          <a:p>
            <a:pPr marL="457200" indent="-457200">
              <a:buFont typeface="+mj-lt"/>
              <a:buAutoNum type="arabicPeriod"/>
            </a:pPr>
            <a:r>
              <a:rPr lang="en-GB" i="1" dirty="0" smtClean="0"/>
              <a:t>Openness</a:t>
            </a:r>
            <a:r>
              <a:rPr lang="en-GB" dirty="0" smtClean="0"/>
              <a:t> - </a:t>
            </a:r>
            <a:r>
              <a:rPr lang="en-GB" dirty="0"/>
              <a:t>stepping forward into life and accepting all that comes with </a:t>
            </a:r>
            <a:r>
              <a:rPr lang="en-GB" dirty="0" smtClean="0"/>
              <a:t>it (acceptance processes)</a:t>
            </a:r>
          </a:p>
          <a:p>
            <a:pPr marL="0" indent="0">
              <a:buNone/>
            </a:pPr>
            <a:endParaRPr lang="en-GB" dirty="0"/>
          </a:p>
          <a:p>
            <a:pPr marL="457200" indent="-457200">
              <a:buFont typeface="+mj-lt"/>
              <a:buAutoNum type="arabicPeriod"/>
            </a:pPr>
            <a:r>
              <a:rPr lang="en-GB" dirty="0" smtClean="0"/>
              <a:t>Active  - doing </a:t>
            </a:r>
            <a:r>
              <a:rPr lang="en-GB" dirty="0"/>
              <a:t>the things that truly matter to </a:t>
            </a:r>
            <a:r>
              <a:rPr lang="en-GB" dirty="0" smtClean="0"/>
              <a:t>you (values based action)</a:t>
            </a:r>
            <a:endParaRPr lang="en-GB" dirty="0"/>
          </a:p>
          <a:p>
            <a:endParaRPr lang="en-US" dirty="0"/>
          </a:p>
        </p:txBody>
      </p:sp>
    </p:spTree>
    <p:extLst>
      <p:ext uri="{BB962C8B-B14F-4D97-AF65-F5344CB8AC3E}">
        <p14:creationId xmlns:p14="http://schemas.microsoft.com/office/powerpoint/2010/main" val="184743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608" y="908720"/>
            <a:ext cx="7024744" cy="817160"/>
          </a:xfrm>
        </p:spPr>
        <p:txBody>
          <a:bodyPr>
            <a:normAutofit/>
          </a:bodyPr>
          <a:lstStyle/>
          <a:p>
            <a:r>
              <a:rPr lang="en-US" dirty="0" smtClean="0"/>
              <a:t>1. Being </a:t>
            </a:r>
            <a:r>
              <a:rPr lang="en-US" sz="3600" dirty="0" smtClean="0"/>
              <a:t>Aware and Open</a:t>
            </a:r>
            <a:endParaRPr lang="en-US" sz="3600" dirty="0"/>
          </a:p>
        </p:txBody>
      </p:sp>
      <p:sp>
        <p:nvSpPr>
          <p:cNvPr id="2" name="Content Placeholder 1"/>
          <p:cNvSpPr>
            <a:spLocks noGrp="1"/>
          </p:cNvSpPr>
          <p:nvPr>
            <p:ph idx="1"/>
          </p:nvPr>
        </p:nvSpPr>
        <p:spPr>
          <a:xfrm>
            <a:off x="899592" y="2276872"/>
            <a:ext cx="7380808" cy="3849291"/>
          </a:xfrm>
        </p:spPr>
        <p:txBody>
          <a:bodyPr>
            <a:normAutofit fontScale="92500" lnSpcReduction="10000"/>
          </a:bodyPr>
          <a:lstStyle/>
          <a:p>
            <a:r>
              <a:rPr lang="en-GB" dirty="0" smtClean="0"/>
              <a:t>Practice being aware and open with mindfulness and acceptance processes</a:t>
            </a:r>
          </a:p>
          <a:p>
            <a:endParaRPr lang="en-GB" i="1" dirty="0" smtClean="0"/>
          </a:p>
          <a:p>
            <a:r>
              <a:rPr lang="en-GB" i="1" dirty="0" smtClean="0"/>
              <a:t>Mindfulness</a:t>
            </a:r>
            <a:r>
              <a:rPr lang="en-GB" dirty="0" smtClean="0"/>
              <a:t> </a:t>
            </a:r>
            <a:r>
              <a:rPr lang="en-GB" dirty="0"/>
              <a:t>means </a:t>
            </a:r>
            <a:r>
              <a:rPr lang="en-GB" dirty="0" smtClean="0"/>
              <a:t>paying </a:t>
            </a:r>
            <a:r>
              <a:rPr lang="en-GB" dirty="0"/>
              <a:t>active attention to what is happening in the present moment, openly and without </a:t>
            </a:r>
            <a:r>
              <a:rPr lang="en-GB" dirty="0" smtClean="0"/>
              <a:t>resistance</a:t>
            </a:r>
          </a:p>
          <a:p>
            <a:endParaRPr lang="en-GB" dirty="0" smtClean="0"/>
          </a:p>
          <a:p>
            <a:r>
              <a:rPr lang="en-GB" dirty="0" smtClean="0"/>
              <a:t>Involves slowing </a:t>
            </a:r>
            <a:r>
              <a:rPr lang="en-GB" dirty="0"/>
              <a:t>down so that you can connect with what’s happening around </a:t>
            </a:r>
            <a:r>
              <a:rPr lang="en-GB" dirty="0" smtClean="0"/>
              <a:t>you</a:t>
            </a:r>
          </a:p>
          <a:p>
            <a:endParaRPr lang="en-GB" dirty="0" smtClean="0"/>
          </a:p>
          <a:p>
            <a:r>
              <a:rPr lang="en-GB" dirty="0" smtClean="0"/>
              <a:t>A form of secular meditation </a:t>
            </a:r>
            <a:r>
              <a:rPr lang="en-US" dirty="0" smtClean="0"/>
              <a:t>–</a:t>
            </a:r>
            <a:r>
              <a:rPr lang="en-GB" dirty="0" smtClean="0"/>
              <a:t> lots of exercises</a:t>
            </a:r>
            <a:endParaRPr lang="en-US" dirty="0"/>
          </a:p>
        </p:txBody>
      </p:sp>
    </p:spTree>
    <p:extLst>
      <p:ext uri="{BB962C8B-B14F-4D97-AF65-F5344CB8AC3E}">
        <p14:creationId xmlns:p14="http://schemas.microsoft.com/office/powerpoint/2010/main" val="23189368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17160"/>
          </a:xfrm>
        </p:spPr>
        <p:txBody>
          <a:bodyPr/>
          <a:lstStyle/>
          <a:p>
            <a:r>
              <a:rPr lang="en-US" dirty="0"/>
              <a:t>Starting at the end</a:t>
            </a:r>
          </a:p>
        </p:txBody>
      </p:sp>
      <p:sp>
        <p:nvSpPr>
          <p:cNvPr id="3" name="Content Placeholder 2"/>
          <p:cNvSpPr>
            <a:spLocks noGrp="1"/>
          </p:cNvSpPr>
          <p:nvPr>
            <p:ph idx="1"/>
          </p:nvPr>
        </p:nvSpPr>
        <p:spPr>
          <a:xfrm>
            <a:off x="1043492" y="2492896"/>
            <a:ext cx="6984892" cy="3339733"/>
          </a:xfrm>
        </p:spPr>
        <p:txBody>
          <a:bodyPr>
            <a:normAutofit/>
          </a:bodyPr>
          <a:lstStyle/>
          <a:p>
            <a:r>
              <a:rPr lang="en-US" sz="2800" dirty="0" smtClean="0"/>
              <a:t>Key message - in </a:t>
            </a:r>
            <a:r>
              <a:rPr lang="en-US" sz="2800" dirty="0"/>
              <a:t>order to deliver high quality </a:t>
            </a:r>
            <a:r>
              <a:rPr lang="en-US" sz="2800" dirty="0" smtClean="0"/>
              <a:t>services, we need to be serious about supporting staff wellbeing</a:t>
            </a:r>
          </a:p>
          <a:p>
            <a:endParaRPr lang="en-US" sz="2800" dirty="0" smtClean="0"/>
          </a:p>
          <a:p>
            <a:r>
              <a:rPr lang="en-US" sz="2800" dirty="0"/>
              <a:t>The whole person, not just employee</a:t>
            </a:r>
          </a:p>
          <a:p>
            <a:endParaRPr lang="en-US" sz="2800" dirty="0" smtClean="0"/>
          </a:p>
          <a:p>
            <a:pPr marL="68580" indent="0">
              <a:buNone/>
            </a:pPr>
            <a:endParaRPr lang="en-US" sz="2800" dirty="0"/>
          </a:p>
        </p:txBody>
      </p:sp>
    </p:spTree>
    <p:extLst>
      <p:ext uri="{BB962C8B-B14F-4D97-AF65-F5344CB8AC3E}">
        <p14:creationId xmlns:p14="http://schemas.microsoft.com/office/powerpoint/2010/main" val="1448448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1027664"/>
            <a:ext cx="7024744" cy="673144"/>
          </a:xfrm>
        </p:spPr>
        <p:txBody>
          <a:bodyPr>
            <a:normAutofit/>
          </a:bodyPr>
          <a:lstStyle/>
          <a:p>
            <a:r>
              <a:rPr lang="en-US" sz="2800" dirty="0" smtClean="0"/>
              <a:t>2. Active</a:t>
            </a:r>
            <a:r>
              <a:rPr lang="en-US" sz="2800" dirty="0"/>
              <a:t>: </a:t>
            </a:r>
            <a:r>
              <a:rPr lang="en-US" sz="2800" dirty="0" smtClean="0"/>
              <a:t>values &amp; doing </a:t>
            </a:r>
            <a:r>
              <a:rPr lang="en-US" sz="2800" dirty="0"/>
              <a:t>what </a:t>
            </a:r>
            <a:r>
              <a:rPr lang="en-US" sz="2800" dirty="0" smtClean="0"/>
              <a:t>matters</a:t>
            </a:r>
            <a:endParaRPr lang="en-US" sz="2800" dirty="0"/>
          </a:p>
        </p:txBody>
      </p:sp>
      <p:sp>
        <p:nvSpPr>
          <p:cNvPr id="2" name="Content Placeholder 1"/>
          <p:cNvSpPr>
            <a:spLocks noGrp="1"/>
          </p:cNvSpPr>
          <p:nvPr>
            <p:ph idx="1"/>
          </p:nvPr>
        </p:nvSpPr>
        <p:spPr>
          <a:xfrm>
            <a:off x="872067" y="2348880"/>
            <a:ext cx="7408333" cy="3777283"/>
          </a:xfrm>
        </p:spPr>
        <p:txBody>
          <a:bodyPr>
            <a:normAutofit lnSpcReduction="10000"/>
          </a:bodyPr>
          <a:lstStyle/>
          <a:p>
            <a:r>
              <a:rPr lang="en-GB" dirty="0" smtClean="0"/>
              <a:t>Values </a:t>
            </a:r>
            <a:r>
              <a:rPr lang="en-GB" dirty="0"/>
              <a:t>reflect our deepest desires about what matters to us. They provide us with the guidance and direction for how we want to behave in our day-to-day </a:t>
            </a:r>
            <a:r>
              <a:rPr lang="en-GB" dirty="0" smtClean="0"/>
              <a:t>lives</a:t>
            </a:r>
            <a:endParaRPr lang="en-GB" dirty="0"/>
          </a:p>
          <a:p>
            <a:pPr marL="0" indent="0">
              <a:buNone/>
            </a:pPr>
            <a:endParaRPr lang="en-GB" dirty="0"/>
          </a:p>
          <a:p>
            <a:r>
              <a:rPr lang="en-GB" dirty="0"/>
              <a:t>Values are </a:t>
            </a:r>
            <a:r>
              <a:rPr lang="en-GB" dirty="0" smtClean="0"/>
              <a:t>on-going </a:t>
            </a:r>
            <a:r>
              <a:rPr lang="en-GB" dirty="0"/>
              <a:t>qualities of </a:t>
            </a:r>
            <a:r>
              <a:rPr lang="en-GB" b="1" dirty="0"/>
              <a:t>action</a:t>
            </a:r>
            <a:r>
              <a:rPr lang="en-GB" dirty="0"/>
              <a:t>, for example being loving, committed, </a:t>
            </a:r>
            <a:r>
              <a:rPr lang="en-GB" dirty="0" smtClean="0"/>
              <a:t>kind or playful</a:t>
            </a:r>
            <a:r>
              <a:rPr lang="en-GB" b="1" dirty="0"/>
              <a:t>. </a:t>
            </a:r>
            <a:endParaRPr lang="en-GB" b="1" dirty="0" smtClean="0"/>
          </a:p>
          <a:p>
            <a:endParaRPr lang="en-GB" b="1" dirty="0" smtClean="0"/>
          </a:p>
          <a:p>
            <a:r>
              <a:rPr lang="en-GB" dirty="0" smtClean="0"/>
              <a:t>Not goals or feelings</a:t>
            </a:r>
          </a:p>
          <a:p>
            <a:endParaRPr lang="en-GB" dirty="0"/>
          </a:p>
          <a:p>
            <a:endParaRPr lang="en-US" dirty="0"/>
          </a:p>
        </p:txBody>
      </p:sp>
    </p:spTree>
    <p:extLst>
      <p:ext uri="{BB962C8B-B14F-4D97-AF65-F5344CB8AC3E}">
        <p14:creationId xmlns:p14="http://schemas.microsoft.com/office/powerpoint/2010/main" val="17806804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1027664"/>
            <a:ext cx="7240650" cy="889168"/>
          </a:xfrm>
        </p:spPr>
        <p:txBody>
          <a:bodyPr>
            <a:normAutofit fontScale="90000"/>
          </a:bodyPr>
          <a:lstStyle/>
          <a:p>
            <a:pPr algn="ctr"/>
            <a:r>
              <a:rPr lang="en-US" sz="2800" dirty="0" smtClean="0"/>
              <a:t>Example:</a:t>
            </a:r>
            <a:r>
              <a:rPr lang="en-US" sz="2800" dirty="0"/>
              <a:t/>
            </a:r>
            <a:br>
              <a:rPr lang="en-US" sz="2800" dirty="0"/>
            </a:br>
            <a:r>
              <a:rPr lang="en-US" sz="2800" dirty="0"/>
              <a:t>Card </a:t>
            </a:r>
            <a:r>
              <a:rPr lang="en-US" sz="2800" dirty="0" smtClean="0"/>
              <a:t>Sort Values Clarification exercise</a:t>
            </a:r>
            <a:endParaRPr lang="en-US" sz="2800" dirty="0"/>
          </a:p>
        </p:txBody>
      </p:sp>
      <p:sp>
        <p:nvSpPr>
          <p:cNvPr id="2" name="Content Placeholder 1"/>
          <p:cNvSpPr>
            <a:spLocks noGrp="1"/>
          </p:cNvSpPr>
          <p:nvPr>
            <p:ph idx="1"/>
          </p:nvPr>
        </p:nvSpPr>
        <p:spPr/>
        <p:txBody>
          <a:bodyPr/>
          <a:lstStyle/>
          <a:p>
            <a:r>
              <a:rPr lang="en-US" dirty="0" smtClean="0"/>
              <a:t>Given 50 values cards and s</a:t>
            </a:r>
            <a:r>
              <a:rPr lang="en-GB" dirty="0" smtClean="0"/>
              <a:t>ort them </a:t>
            </a:r>
            <a:r>
              <a:rPr lang="en-GB" dirty="0"/>
              <a:t>into three </a:t>
            </a:r>
            <a:r>
              <a:rPr lang="en-GB" dirty="0" smtClean="0"/>
              <a:t>piles</a:t>
            </a:r>
            <a:endParaRPr lang="en-GB" dirty="0"/>
          </a:p>
          <a:p>
            <a:endParaRPr lang="en-GB" dirty="0"/>
          </a:p>
          <a:p>
            <a:pPr lvl="1"/>
            <a:r>
              <a:rPr lang="en-GB" dirty="0"/>
              <a:t>PILE 1: These values are </a:t>
            </a:r>
            <a:r>
              <a:rPr lang="en-GB" b="1" dirty="0"/>
              <a:t>not very important</a:t>
            </a:r>
            <a:r>
              <a:rPr lang="en-GB" dirty="0"/>
              <a:t> to me.</a:t>
            </a:r>
          </a:p>
          <a:p>
            <a:pPr lvl="1"/>
            <a:r>
              <a:rPr lang="en-GB" dirty="0"/>
              <a:t>PILE 2: These values are of </a:t>
            </a:r>
            <a:r>
              <a:rPr lang="en-GB" b="1" dirty="0"/>
              <a:t>moderate importance</a:t>
            </a:r>
            <a:r>
              <a:rPr lang="en-GB" dirty="0"/>
              <a:t> to me.</a:t>
            </a:r>
          </a:p>
          <a:p>
            <a:pPr lvl="1"/>
            <a:r>
              <a:rPr lang="en-GB" dirty="0"/>
              <a:t>PILE 3: These values are of </a:t>
            </a:r>
            <a:r>
              <a:rPr lang="en-GB" b="1" dirty="0"/>
              <a:t>highest importance</a:t>
            </a:r>
            <a:r>
              <a:rPr lang="en-GB" dirty="0"/>
              <a:t> to me.</a:t>
            </a:r>
          </a:p>
          <a:p>
            <a:endParaRPr lang="en-US" dirty="0"/>
          </a:p>
        </p:txBody>
      </p:sp>
    </p:spTree>
    <p:extLst>
      <p:ext uri="{BB962C8B-B14F-4D97-AF65-F5344CB8AC3E}">
        <p14:creationId xmlns:p14="http://schemas.microsoft.com/office/powerpoint/2010/main" val="7816630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Values Based Action</a:t>
            </a:r>
            <a:endParaRPr lang="en-US" dirty="0"/>
          </a:p>
        </p:txBody>
      </p:sp>
      <p:sp>
        <p:nvSpPr>
          <p:cNvPr id="2" name="Content Placeholder 1"/>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0" y="292100"/>
            <a:ext cx="9144000" cy="6256044"/>
          </a:xfrm>
          <a:prstGeom prst="rect">
            <a:avLst/>
          </a:prstGeom>
        </p:spPr>
      </p:pic>
    </p:spTree>
    <p:extLst>
      <p:ext uri="{BB962C8B-B14F-4D97-AF65-F5344CB8AC3E}">
        <p14:creationId xmlns:p14="http://schemas.microsoft.com/office/powerpoint/2010/main" val="21944143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rcRect t="13370" b="13370"/>
          <a:stretch>
            <a:fillRect/>
          </a:stretch>
        </p:blipFill>
        <p:spPr>
          <a:xfrm>
            <a:off x="460199" y="692696"/>
            <a:ext cx="8675681" cy="4491861"/>
          </a:xfrm>
        </p:spPr>
      </p:pic>
    </p:spTree>
    <p:extLst>
      <p:ext uri="{BB962C8B-B14F-4D97-AF65-F5344CB8AC3E}">
        <p14:creationId xmlns:p14="http://schemas.microsoft.com/office/powerpoint/2010/main" val="15907088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1027664"/>
            <a:ext cx="7024744" cy="889168"/>
          </a:xfrm>
        </p:spPr>
        <p:txBody>
          <a:bodyPr/>
          <a:lstStyle/>
          <a:p>
            <a:r>
              <a:rPr lang="en-US" dirty="0" smtClean="0"/>
              <a:t>Values Based Actions</a:t>
            </a:r>
            <a:endParaRPr lang="en-US" dirty="0"/>
          </a:p>
        </p:txBody>
      </p:sp>
      <p:sp>
        <p:nvSpPr>
          <p:cNvPr id="2" name="Content Placeholder 1"/>
          <p:cNvSpPr>
            <a:spLocks noGrp="1"/>
          </p:cNvSpPr>
          <p:nvPr>
            <p:ph idx="1"/>
          </p:nvPr>
        </p:nvSpPr>
        <p:spPr/>
        <p:txBody>
          <a:bodyPr>
            <a:normAutofit/>
          </a:bodyPr>
          <a:lstStyle/>
          <a:p>
            <a:r>
              <a:rPr lang="en-GB" dirty="0" smtClean="0"/>
              <a:t>The process of doing the things that matter to you</a:t>
            </a:r>
          </a:p>
          <a:p>
            <a:endParaRPr lang="en-GB" dirty="0"/>
          </a:p>
          <a:p>
            <a:r>
              <a:rPr lang="en-GB" dirty="0" smtClean="0"/>
              <a:t>Behavioural activation</a:t>
            </a:r>
          </a:p>
          <a:p>
            <a:endParaRPr lang="en-GB" dirty="0"/>
          </a:p>
          <a:p>
            <a:r>
              <a:rPr lang="en-US" dirty="0" smtClean="0"/>
              <a:t>Can control actions, not thoughts and feelings</a:t>
            </a:r>
            <a:endParaRPr lang="en-US" dirty="0"/>
          </a:p>
        </p:txBody>
      </p:sp>
    </p:spTree>
    <p:extLst>
      <p:ext uri="{BB962C8B-B14F-4D97-AF65-F5344CB8AC3E}">
        <p14:creationId xmlns:p14="http://schemas.microsoft.com/office/powerpoint/2010/main" val="31084891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Evidence for ACT in workplace</a:t>
            </a:r>
            <a:r>
              <a:rPr lang="en-GB" dirty="0"/>
              <a:t/>
            </a:r>
            <a:br>
              <a:rPr lang="en-GB" dirty="0"/>
            </a:br>
            <a:endParaRPr lang="en-US" dirty="0"/>
          </a:p>
        </p:txBody>
      </p:sp>
      <p:sp>
        <p:nvSpPr>
          <p:cNvPr id="3" name="Content Placeholder 2"/>
          <p:cNvSpPr>
            <a:spLocks noGrp="1"/>
          </p:cNvSpPr>
          <p:nvPr>
            <p:ph idx="1"/>
          </p:nvPr>
        </p:nvSpPr>
        <p:spPr>
          <a:xfrm>
            <a:off x="971600" y="2132856"/>
            <a:ext cx="7128792" cy="3816424"/>
          </a:xfrm>
        </p:spPr>
        <p:txBody>
          <a:bodyPr>
            <a:normAutofit fontScale="92500" lnSpcReduction="20000"/>
          </a:bodyPr>
          <a:lstStyle/>
          <a:p>
            <a:endParaRPr lang="en-US" dirty="0" smtClean="0"/>
          </a:p>
          <a:p>
            <a:r>
              <a:rPr lang="en-GB" dirty="0"/>
              <a:t>Effective for reducing psychological distress in the workplace (Flaxman &amp; Bond, 2010</a:t>
            </a:r>
            <a:r>
              <a:rPr lang="en-GB" dirty="0" smtClean="0"/>
              <a:t>). </a:t>
            </a:r>
          </a:p>
          <a:p>
            <a:endParaRPr lang="en-GB" dirty="0"/>
          </a:p>
          <a:p>
            <a:r>
              <a:rPr lang="en-GB" dirty="0" smtClean="0"/>
              <a:t>Mindfulness </a:t>
            </a:r>
            <a:r>
              <a:rPr lang="en-GB" dirty="0"/>
              <a:t>is an effective </a:t>
            </a:r>
            <a:r>
              <a:rPr lang="en-GB" dirty="0" smtClean="0"/>
              <a:t>workplace </a:t>
            </a:r>
            <a:r>
              <a:rPr lang="en-GB" dirty="0"/>
              <a:t>intervention for stress reduction (</a:t>
            </a:r>
            <a:r>
              <a:rPr lang="en-GB" dirty="0" smtClean="0"/>
              <a:t>Grossman, </a:t>
            </a:r>
            <a:r>
              <a:rPr lang="en-GB" dirty="0"/>
              <a:t>2003</a:t>
            </a:r>
            <a:r>
              <a:rPr lang="en-GB" dirty="0" smtClean="0"/>
              <a:t>)</a:t>
            </a:r>
          </a:p>
          <a:p>
            <a:endParaRPr lang="en-GB" dirty="0" smtClean="0"/>
          </a:p>
          <a:p>
            <a:r>
              <a:rPr lang="en-GB" dirty="0" smtClean="0"/>
              <a:t>How </a:t>
            </a:r>
            <a:r>
              <a:rPr lang="en-GB" dirty="0"/>
              <a:t>do get ACT into school settings?</a:t>
            </a:r>
          </a:p>
          <a:p>
            <a:endParaRPr lang="en-GB" dirty="0"/>
          </a:p>
          <a:p>
            <a:r>
              <a:rPr lang="en-GB" dirty="0"/>
              <a:t>Find effective delivery format in which to deliver it </a:t>
            </a:r>
            <a:r>
              <a:rPr lang="en-US" dirty="0"/>
              <a:t>– </a:t>
            </a:r>
            <a:r>
              <a:rPr lang="en-GB" dirty="0"/>
              <a:t>our challenge!</a:t>
            </a:r>
          </a:p>
          <a:p>
            <a:endParaRPr lang="en-GB" dirty="0"/>
          </a:p>
          <a:p>
            <a:endParaRPr lang="en-GB" dirty="0"/>
          </a:p>
          <a:p>
            <a:endParaRPr lang="en-US" dirty="0"/>
          </a:p>
        </p:txBody>
      </p:sp>
    </p:spTree>
    <p:extLst>
      <p:ext uri="{BB962C8B-B14F-4D97-AF65-F5344CB8AC3E}">
        <p14:creationId xmlns:p14="http://schemas.microsoft.com/office/powerpoint/2010/main" val="30511381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908720"/>
            <a:ext cx="8229600" cy="1252728"/>
          </a:xfrm>
        </p:spPr>
        <p:txBody>
          <a:bodyPr>
            <a:normAutofit fontScale="90000"/>
          </a:bodyPr>
          <a:lstStyle/>
          <a:p>
            <a:pPr algn="ct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a:t/>
            </a:r>
            <a:br>
              <a:rPr lang="en-GB" dirty="0"/>
            </a:br>
            <a:r>
              <a:rPr lang="en-GB" dirty="0"/>
              <a:t>How can ACT ‘work’ in special school setting?</a:t>
            </a:r>
          </a:p>
        </p:txBody>
      </p:sp>
      <p:sp>
        <p:nvSpPr>
          <p:cNvPr id="2" name="Content Placeholder 1"/>
          <p:cNvSpPr>
            <a:spLocks noGrp="1"/>
          </p:cNvSpPr>
          <p:nvPr>
            <p:ph idx="1"/>
          </p:nvPr>
        </p:nvSpPr>
        <p:spPr>
          <a:xfrm>
            <a:off x="1043492" y="2323652"/>
            <a:ext cx="6777317" cy="3697636"/>
          </a:xfrm>
        </p:spPr>
        <p:txBody>
          <a:bodyPr>
            <a:normAutofit fontScale="92500" lnSpcReduction="20000"/>
          </a:bodyPr>
          <a:lstStyle/>
          <a:p>
            <a:pPr marL="0" indent="0">
              <a:buNone/>
            </a:pPr>
            <a:endParaRPr lang="en-GB" dirty="0" smtClean="0"/>
          </a:p>
          <a:p>
            <a:r>
              <a:rPr lang="en-GB" dirty="0" smtClean="0"/>
              <a:t>Paul Flaxman’s ‘2+1’ model </a:t>
            </a:r>
            <a:r>
              <a:rPr lang="en-US" dirty="0" smtClean="0"/>
              <a:t>–</a:t>
            </a:r>
            <a:r>
              <a:rPr lang="en-GB" dirty="0" smtClean="0"/>
              <a:t> 3 half days</a:t>
            </a:r>
          </a:p>
          <a:p>
            <a:endParaRPr lang="en-GB" dirty="0" smtClean="0"/>
          </a:p>
          <a:p>
            <a:r>
              <a:rPr lang="en-GB" dirty="0" smtClean="0"/>
              <a:t>No </a:t>
            </a:r>
            <a:r>
              <a:rPr lang="en-GB" dirty="0"/>
              <a:t>funding for </a:t>
            </a:r>
            <a:r>
              <a:rPr lang="en-GB" dirty="0" smtClean="0"/>
              <a:t>half or whole </a:t>
            </a:r>
            <a:r>
              <a:rPr lang="en-GB" dirty="0"/>
              <a:t>day training </a:t>
            </a:r>
            <a:r>
              <a:rPr lang="en-GB" dirty="0" smtClean="0"/>
              <a:t>event</a:t>
            </a:r>
          </a:p>
          <a:p>
            <a:endParaRPr lang="en-GB" dirty="0"/>
          </a:p>
          <a:p>
            <a:r>
              <a:rPr lang="en-GB" dirty="0" smtClean="0"/>
              <a:t>Training on inset days? Too many other priorities</a:t>
            </a:r>
          </a:p>
          <a:p>
            <a:endParaRPr lang="en-GB" dirty="0" smtClean="0"/>
          </a:p>
          <a:p>
            <a:r>
              <a:rPr lang="en-GB" dirty="0" smtClean="0"/>
              <a:t>Before or after school? People have lives to live</a:t>
            </a:r>
            <a:endParaRPr lang="en-GB" dirty="0"/>
          </a:p>
        </p:txBody>
      </p:sp>
    </p:spTree>
    <p:extLst>
      <p:ext uri="{BB962C8B-B14F-4D97-AF65-F5344CB8AC3E}">
        <p14:creationId xmlns:p14="http://schemas.microsoft.com/office/powerpoint/2010/main" val="12126186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lstStyle/>
          <a:p>
            <a:r>
              <a:rPr lang="en-GB" dirty="0" smtClean="0"/>
              <a:t>Our Solution</a:t>
            </a:r>
            <a:endParaRPr lang="en-GB" dirty="0"/>
          </a:p>
        </p:txBody>
      </p:sp>
      <p:sp>
        <p:nvSpPr>
          <p:cNvPr id="3" name="Content Placeholder 2"/>
          <p:cNvSpPr>
            <a:spLocks noGrp="1"/>
          </p:cNvSpPr>
          <p:nvPr>
            <p:ph idx="1"/>
          </p:nvPr>
        </p:nvSpPr>
        <p:spPr>
          <a:xfrm>
            <a:off x="872067" y="2420888"/>
            <a:ext cx="7588365" cy="3960440"/>
          </a:xfrm>
        </p:spPr>
        <p:txBody>
          <a:bodyPr>
            <a:normAutofit fontScale="92500" lnSpcReduction="20000"/>
          </a:bodyPr>
          <a:lstStyle/>
          <a:p>
            <a:r>
              <a:rPr lang="en-GB" dirty="0" smtClean="0"/>
              <a:t>7 week programme (Based on </a:t>
            </a:r>
            <a:r>
              <a:rPr lang="en-GB" dirty="0" err="1" smtClean="0"/>
              <a:t>Noone</a:t>
            </a:r>
            <a:r>
              <a:rPr lang="en-GB" dirty="0" smtClean="0"/>
              <a:t> &amp; Hastings PACT model)</a:t>
            </a:r>
            <a:endParaRPr lang="en-GB" dirty="0"/>
          </a:p>
          <a:p>
            <a:endParaRPr lang="en-GB" dirty="0" smtClean="0"/>
          </a:p>
          <a:p>
            <a:r>
              <a:rPr lang="en-GB" dirty="0" smtClean="0"/>
              <a:t>First session 60 minutes, thereafter 2 x 30 minutes sessions/week (Tuesday and Thursday)</a:t>
            </a:r>
          </a:p>
          <a:p>
            <a:endParaRPr lang="en-GB" dirty="0"/>
          </a:p>
          <a:p>
            <a:r>
              <a:rPr lang="en-GB" dirty="0" smtClean="0"/>
              <a:t>Each session started with mindfulness exercise. Then used experiential exercises to address key areas of ACT. </a:t>
            </a:r>
          </a:p>
          <a:p>
            <a:endParaRPr lang="en-GB" dirty="0" smtClean="0"/>
          </a:p>
          <a:p>
            <a:r>
              <a:rPr lang="en-GB" dirty="0" smtClean="0"/>
              <a:t>Second weekly session reviewed home practice and longer mindfulness exercise</a:t>
            </a:r>
          </a:p>
          <a:p>
            <a:endParaRPr lang="en-GB" dirty="0"/>
          </a:p>
        </p:txBody>
      </p:sp>
    </p:spTree>
    <p:extLst>
      <p:ext uri="{BB962C8B-B14F-4D97-AF65-F5344CB8AC3E}">
        <p14:creationId xmlns:p14="http://schemas.microsoft.com/office/powerpoint/2010/main" val="42431352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1027664"/>
            <a:ext cx="7024744" cy="673144"/>
          </a:xfrm>
        </p:spPr>
        <p:txBody>
          <a:bodyPr>
            <a:normAutofit fontScale="90000"/>
          </a:bodyPr>
          <a:lstStyle/>
          <a:p>
            <a:r>
              <a:rPr lang="en-GB" dirty="0" smtClean="0"/>
              <a:t>Timetable</a:t>
            </a:r>
            <a:endParaRPr lang="en-GB" dirty="0"/>
          </a:p>
        </p:txBody>
      </p:sp>
      <p:sp>
        <p:nvSpPr>
          <p:cNvPr id="2" name="Content Placeholder 1"/>
          <p:cNvSpPr>
            <a:spLocks noGrp="1"/>
          </p:cNvSpPr>
          <p:nvPr>
            <p:ph idx="1"/>
          </p:nvPr>
        </p:nvSpPr>
        <p:spPr>
          <a:xfrm>
            <a:off x="872067" y="1844824"/>
            <a:ext cx="7408333" cy="4536504"/>
          </a:xfrm>
        </p:spPr>
        <p:txBody>
          <a:bodyPr>
            <a:normAutofit fontScale="25000" lnSpcReduction="20000"/>
          </a:bodyPr>
          <a:lstStyle/>
          <a:p>
            <a:r>
              <a:rPr lang="en-GB" sz="5600" dirty="0"/>
              <a:t>Week 1. </a:t>
            </a:r>
            <a:r>
              <a:rPr lang="en-GB" sz="5600" dirty="0" smtClean="0"/>
              <a:t>	Session </a:t>
            </a:r>
            <a:r>
              <a:rPr lang="en-GB" sz="5600" dirty="0"/>
              <a:t>1 		Introduction to stress and wellbeing </a:t>
            </a:r>
            <a:endParaRPr lang="en-GB" sz="5600" dirty="0" smtClean="0"/>
          </a:p>
          <a:p>
            <a:pPr marL="0" indent="0">
              <a:buNone/>
            </a:pPr>
            <a:r>
              <a:rPr lang="en-GB" sz="5600" dirty="0"/>
              <a:t>	</a:t>
            </a:r>
            <a:r>
              <a:rPr lang="en-GB" sz="5600" dirty="0" smtClean="0"/>
              <a:t>	Session </a:t>
            </a:r>
            <a:r>
              <a:rPr lang="en-GB" sz="5600" dirty="0"/>
              <a:t>2 		Mindfulness exercise</a:t>
            </a:r>
          </a:p>
          <a:p>
            <a:endParaRPr lang="en-GB" sz="5600" dirty="0"/>
          </a:p>
          <a:p>
            <a:r>
              <a:rPr lang="en-GB" sz="5600" dirty="0"/>
              <a:t>Week 2. </a:t>
            </a:r>
            <a:r>
              <a:rPr lang="en-GB" sz="5600" dirty="0" smtClean="0"/>
              <a:t>	Session </a:t>
            </a:r>
            <a:r>
              <a:rPr lang="en-GB" sz="5600" dirty="0"/>
              <a:t>1		Values, purpose and goals in life</a:t>
            </a:r>
          </a:p>
          <a:p>
            <a:pPr marL="627063" lvl="2" indent="0">
              <a:buNone/>
            </a:pPr>
            <a:r>
              <a:rPr lang="en-GB" sz="5600" dirty="0" smtClean="0"/>
              <a:t>		Session 2		Mindfulness exercise</a:t>
            </a:r>
          </a:p>
          <a:p>
            <a:pPr marL="0" indent="0">
              <a:buNone/>
            </a:pPr>
            <a:r>
              <a:rPr lang="en-GB" sz="5600" dirty="0"/>
              <a:t> </a:t>
            </a:r>
          </a:p>
          <a:p>
            <a:r>
              <a:rPr lang="en-GB" sz="5600" dirty="0"/>
              <a:t>Week 3. </a:t>
            </a:r>
            <a:r>
              <a:rPr lang="en-GB" sz="5600" dirty="0" smtClean="0"/>
              <a:t>	Session </a:t>
            </a:r>
            <a:r>
              <a:rPr lang="en-GB" sz="5600" dirty="0"/>
              <a:t>1		The Cost of Experiential Avoidance</a:t>
            </a:r>
          </a:p>
          <a:p>
            <a:pPr marL="627063" lvl="2" indent="0">
              <a:buNone/>
            </a:pPr>
            <a:r>
              <a:rPr lang="en-GB" sz="5600" dirty="0"/>
              <a:t>	</a:t>
            </a:r>
            <a:r>
              <a:rPr lang="en-GB" sz="5600" dirty="0" smtClean="0"/>
              <a:t>	Session </a:t>
            </a:r>
            <a:r>
              <a:rPr lang="en-GB" sz="5600" dirty="0"/>
              <a:t>2		Mindfulness exercise</a:t>
            </a:r>
          </a:p>
          <a:p>
            <a:endParaRPr lang="en-GB" sz="5600" dirty="0" smtClean="0"/>
          </a:p>
          <a:p>
            <a:r>
              <a:rPr lang="en-GB" sz="5600" dirty="0" smtClean="0"/>
              <a:t>Week </a:t>
            </a:r>
            <a:r>
              <a:rPr lang="en-GB" sz="5600" dirty="0"/>
              <a:t>4. </a:t>
            </a:r>
            <a:r>
              <a:rPr lang="en-GB" sz="5600" dirty="0" smtClean="0"/>
              <a:t>	Session </a:t>
            </a:r>
            <a:r>
              <a:rPr lang="en-GB" sz="5600" dirty="0"/>
              <a:t>1		Willingness </a:t>
            </a:r>
            <a:r>
              <a:rPr lang="en-GB" sz="5600" dirty="0" smtClean="0"/>
              <a:t>	</a:t>
            </a:r>
          </a:p>
          <a:p>
            <a:pPr marL="0" indent="0">
              <a:buNone/>
            </a:pPr>
            <a:r>
              <a:rPr lang="en-GB" sz="5600" dirty="0"/>
              <a:t>	</a:t>
            </a:r>
            <a:r>
              <a:rPr lang="en-GB" sz="5600" dirty="0" smtClean="0"/>
              <a:t> 	Session </a:t>
            </a:r>
            <a:r>
              <a:rPr lang="en-GB" sz="5600" dirty="0"/>
              <a:t>2		Mindfulness exercise</a:t>
            </a:r>
          </a:p>
          <a:p>
            <a:pPr marL="0" indent="0">
              <a:buNone/>
            </a:pPr>
            <a:r>
              <a:rPr lang="en-GB" sz="5600" dirty="0"/>
              <a:t> </a:t>
            </a:r>
          </a:p>
          <a:p>
            <a:r>
              <a:rPr lang="en-GB" sz="5600" dirty="0"/>
              <a:t>Week 5. </a:t>
            </a:r>
            <a:r>
              <a:rPr lang="en-GB" sz="5600" dirty="0" smtClean="0"/>
              <a:t>	Session </a:t>
            </a:r>
            <a:r>
              <a:rPr lang="en-GB" sz="5600" dirty="0"/>
              <a:t>1	</a:t>
            </a:r>
            <a:r>
              <a:rPr lang="en-GB" sz="5600" dirty="0" smtClean="0"/>
              <a:t>	Defusion</a:t>
            </a:r>
            <a:endParaRPr lang="en-GB" sz="5600" dirty="0"/>
          </a:p>
          <a:p>
            <a:pPr marL="365760" lvl="1" indent="0">
              <a:buNone/>
            </a:pPr>
            <a:r>
              <a:rPr lang="en-GB" sz="5400" dirty="0" smtClean="0"/>
              <a:t>		Session </a:t>
            </a:r>
            <a:r>
              <a:rPr lang="en-GB" sz="5400" dirty="0"/>
              <a:t>2	</a:t>
            </a:r>
            <a:r>
              <a:rPr lang="en-GB" sz="5400" dirty="0" smtClean="0"/>
              <a:t>	Mindfulness </a:t>
            </a:r>
            <a:r>
              <a:rPr lang="en-GB" sz="5400" dirty="0"/>
              <a:t>exercise</a:t>
            </a:r>
          </a:p>
          <a:p>
            <a:endParaRPr lang="en-GB" sz="5600" dirty="0"/>
          </a:p>
          <a:p>
            <a:r>
              <a:rPr lang="en-GB" sz="5600" dirty="0"/>
              <a:t>Week 6. </a:t>
            </a:r>
            <a:r>
              <a:rPr lang="en-GB" sz="5600" dirty="0" smtClean="0"/>
              <a:t>	Session </a:t>
            </a:r>
            <a:r>
              <a:rPr lang="en-GB" sz="5600" dirty="0"/>
              <a:t>1		Feelings and Causes </a:t>
            </a:r>
          </a:p>
          <a:p>
            <a:pPr marL="0" indent="0">
              <a:buNone/>
            </a:pPr>
            <a:r>
              <a:rPr lang="en-GB" sz="5600" dirty="0"/>
              <a:t>	</a:t>
            </a:r>
            <a:r>
              <a:rPr lang="en-GB" sz="5600" dirty="0" smtClean="0"/>
              <a:t>	Session </a:t>
            </a:r>
            <a:r>
              <a:rPr lang="en-GB" sz="5600" dirty="0"/>
              <a:t>2		Mindfulness exercise</a:t>
            </a:r>
          </a:p>
          <a:p>
            <a:endParaRPr lang="en-GB" sz="5600" dirty="0"/>
          </a:p>
          <a:p>
            <a:r>
              <a:rPr lang="en-GB" sz="5600" dirty="0"/>
              <a:t>Week 7. </a:t>
            </a:r>
            <a:r>
              <a:rPr lang="en-GB" sz="5600" dirty="0" smtClean="0"/>
              <a:t>	Session </a:t>
            </a:r>
            <a:r>
              <a:rPr lang="en-GB" sz="5600" dirty="0"/>
              <a:t>1		Committed Action and Summary </a:t>
            </a:r>
          </a:p>
          <a:p>
            <a:pPr marL="0" indent="0">
              <a:buNone/>
            </a:pPr>
            <a:r>
              <a:rPr lang="en-GB" sz="5600" dirty="0" smtClean="0"/>
              <a:t>		Session </a:t>
            </a:r>
            <a:r>
              <a:rPr lang="en-GB" sz="5600" dirty="0"/>
              <a:t>2		Mindfulness exercise</a:t>
            </a:r>
          </a:p>
          <a:p>
            <a:endParaRPr lang="en-GB" sz="4800" dirty="0"/>
          </a:p>
          <a:p>
            <a:endParaRPr lang="en-GB" dirty="0"/>
          </a:p>
        </p:txBody>
      </p:sp>
    </p:spTree>
    <p:extLst>
      <p:ext uri="{BB962C8B-B14F-4D97-AF65-F5344CB8AC3E}">
        <p14:creationId xmlns:p14="http://schemas.microsoft.com/office/powerpoint/2010/main" val="18427412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Who and Where?</a:t>
            </a:r>
            <a:endParaRPr lang="en-GB" dirty="0"/>
          </a:p>
        </p:txBody>
      </p:sp>
      <p:sp>
        <p:nvSpPr>
          <p:cNvPr id="2" name="Content Placeholder 1"/>
          <p:cNvSpPr>
            <a:spLocks noGrp="1"/>
          </p:cNvSpPr>
          <p:nvPr>
            <p:ph idx="1"/>
          </p:nvPr>
        </p:nvSpPr>
        <p:spPr>
          <a:xfrm>
            <a:off x="971600" y="2564904"/>
            <a:ext cx="7408333" cy="3666720"/>
          </a:xfrm>
        </p:spPr>
        <p:txBody>
          <a:bodyPr>
            <a:normAutofit fontScale="85000" lnSpcReduction="20000"/>
          </a:bodyPr>
          <a:lstStyle/>
          <a:p>
            <a:r>
              <a:rPr lang="en-GB" dirty="0" smtClean="0"/>
              <a:t>48 staff working </a:t>
            </a:r>
            <a:r>
              <a:rPr lang="pl-PL" dirty="0" err="1" smtClean="0"/>
              <a:t>wi</a:t>
            </a:r>
            <a:r>
              <a:rPr lang="en-GB" dirty="0" err="1" smtClean="0"/>
              <a:t>th</a:t>
            </a:r>
            <a:r>
              <a:rPr lang="en-GB" dirty="0" smtClean="0"/>
              <a:t> deaf children and children with learning disabilities</a:t>
            </a:r>
          </a:p>
          <a:p>
            <a:endParaRPr lang="en-GB" dirty="0" smtClean="0"/>
          </a:p>
          <a:p>
            <a:r>
              <a:rPr lang="en-GB" dirty="0" smtClean="0"/>
              <a:t>Staff allocated to </a:t>
            </a:r>
            <a:r>
              <a:rPr lang="en-GB" dirty="0"/>
              <a:t> </a:t>
            </a:r>
            <a:r>
              <a:rPr lang="en-GB" dirty="0" smtClean="0"/>
              <a:t>intervention and control group according to schools</a:t>
            </a:r>
          </a:p>
          <a:p>
            <a:endParaRPr lang="en-GB" dirty="0" smtClean="0"/>
          </a:p>
          <a:p>
            <a:r>
              <a:rPr lang="en-GB" dirty="0" smtClean="0"/>
              <a:t>15 staff from two Bristol special schools and 9 from school for the deaf. 24 staff in control group from another special school</a:t>
            </a:r>
          </a:p>
          <a:p>
            <a:endParaRPr lang="en-GB" dirty="0"/>
          </a:p>
          <a:p>
            <a:r>
              <a:rPr lang="en-GB" dirty="0" smtClean="0"/>
              <a:t>Right after school - 3.30pm -4pm (one group then shifted to 4-4.30pm)</a:t>
            </a:r>
          </a:p>
          <a:p>
            <a:endParaRPr lang="en-GB" dirty="0" smtClean="0"/>
          </a:p>
          <a:p>
            <a:endParaRPr lang="en-GB" dirty="0"/>
          </a:p>
          <a:p>
            <a:endParaRPr lang="en-GB" dirty="0"/>
          </a:p>
        </p:txBody>
      </p:sp>
    </p:spTree>
    <p:extLst>
      <p:ext uri="{BB962C8B-B14F-4D97-AF65-F5344CB8AC3E}">
        <p14:creationId xmlns:p14="http://schemas.microsoft.com/office/powerpoint/2010/main" val="24469275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96752"/>
            <a:ext cx="7024744" cy="817160"/>
          </a:xfrm>
        </p:spPr>
        <p:txBody>
          <a:bodyPr>
            <a:noAutofit/>
          </a:bodyPr>
          <a:lstStyle/>
          <a:p>
            <a:pPr algn="ctr"/>
            <a:r>
              <a:rPr lang="en-US" sz="4000" dirty="0" smtClean="0"/>
              <a:t>Acceptance and Commitment Therapy (</a:t>
            </a:r>
            <a:r>
              <a:rPr lang="en-US" sz="4000" dirty="0" smtClean="0"/>
              <a:t>ACT)</a:t>
            </a:r>
            <a:endParaRPr lang="en-US" sz="4000" dirty="0"/>
          </a:p>
        </p:txBody>
      </p:sp>
      <p:sp>
        <p:nvSpPr>
          <p:cNvPr id="3" name="Content Placeholder 2"/>
          <p:cNvSpPr>
            <a:spLocks noGrp="1"/>
          </p:cNvSpPr>
          <p:nvPr>
            <p:ph idx="1"/>
          </p:nvPr>
        </p:nvSpPr>
        <p:spPr>
          <a:xfrm>
            <a:off x="1043492" y="2492896"/>
            <a:ext cx="6984892" cy="3339733"/>
          </a:xfrm>
        </p:spPr>
        <p:txBody>
          <a:bodyPr>
            <a:normAutofit fontScale="92500" lnSpcReduction="10000"/>
          </a:bodyPr>
          <a:lstStyle/>
          <a:p>
            <a:r>
              <a:rPr lang="en-US" sz="2800" dirty="0" smtClean="0"/>
              <a:t>‘Third wave’ </a:t>
            </a:r>
            <a:r>
              <a:rPr lang="en-US" sz="2800" dirty="0" err="1" smtClean="0"/>
              <a:t>behaviour</a:t>
            </a:r>
            <a:r>
              <a:rPr lang="en-US" sz="2800" dirty="0" smtClean="0"/>
              <a:t> therapy</a:t>
            </a:r>
          </a:p>
          <a:p>
            <a:endParaRPr lang="en-US" sz="2800" dirty="0" smtClean="0"/>
          </a:p>
          <a:p>
            <a:r>
              <a:rPr lang="en-GB" sz="2800" dirty="0" smtClean="0"/>
              <a:t>Acceptance </a:t>
            </a:r>
            <a:r>
              <a:rPr lang="en-GB" sz="2800" dirty="0"/>
              <a:t>and mindfulness </a:t>
            </a:r>
            <a:r>
              <a:rPr lang="en-GB" sz="2800" dirty="0" smtClean="0"/>
              <a:t> alongside values guided behaviour </a:t>
            </a:r>
            <a:r>
              <a:rPr lang="en-GB" sz="2800" dirty="0"/>
              <a:t>change </a:t>
            </a:r>
            <a:r>
              <a:rPr lang="en-GB" sz="2800" dirty="0" smtClean="0"/>
              <a:t>strategies </a:t>
            </a:r>
            <a:r>
              <a:rPr lang="en-GB" sz="2800" dirty="0"/>
              <a:t>to increase </a:t>
            </a:r>
            <a:r>
              <a:rPr lang="en-GB" sz="2800" dirty="0" smtClean="0"/>
              <a:t>‘psychological flexibility’</a:t>
            </a:r>
          </a:p>
          <a:p>
            <a:endParaRPr lang="en-GB" sz="2800" dirty="0"/>
          </a:p>
          <a:p>
            <a:r>
              <a:rPr lang="en-GB" sz="2800" dirty="0" smtClean="0"/>
              <a:t>Based on Relational Frame Theory (RFT)</a:t>
            </a:r>
            <a:endParaRPr lang="en-US" sz="2800" dirty="0" smtClean="0"/>
          </a:p>
          <a:p>
            <a:pPr marL="68580" indent="0">
              <a:buNone/>
            </a:pPr>
            <a:endParaRPr lang="en-US" sz="2800" dirty="0"/>
          </a:p>
        </p:txBody>
      </p:sp>
    </p:spTree>
    <p:extLst>
      <p:ext uri="{BB962C8B-B14F-4D97-AF65-F5344CB8AC3E}">
        <p14:creationId xmlns:p14="http://schemas.microsoft.com/office/powerpoint/2010/main" val="179095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Participant Profile</a:t>
            </a:r>
            <a:endParaRPr lang="en-GB" dirty="0"/>
          </a:p>
        </p:txBody>
      </p:sp>
      <p:sp>
        <p:nvSpPr>
          <p:cNvPr id="2" name="Content Placeholder 1"/>
          <p:cNvSpPr>
            <a:spLocks noGrp="1"/>
          </p:cNvSpPr>
          <p:nvPr>
            <p:ph idx="1"/>
          </p:nvPr>
        </p:nvSpPr>
        <p:spPr>
          <a:xfrm>
            <a:off x="872067" y="2420888"/>
            <a:ext cx="7408333" cy="3705275"/>
          </a:xfrm>
        </p:spPr>
        <p:txBody>
          <a:bodyPr>
            <a:normAutofit/>
          </a:bodyPr>
          <a:lstStyle/>
          <a:p>
            <a:r>
              <a:rPr lang="en-GB" dirty="0"/>
              <a:t>Gender </a:t>
            </a:r>
          </a:p>
          <a:p>
            <a:r>
              <a:rPr lang="en-GB" dirty="0"/>
              <a:t>Age </a:t>
            </a:r>
          </a:p>
          <a:p>
            <a:r>
              <a:rPr lang="en-GB" dirty="0"/>
              <a:t>Job title</a:t>
            </a:r>
          </a:p>
          <a:p>
            <a:r>
              <a:rPr lang="en-GB" dirty="0"/>
              <a:t>Hours per week </a:t>
            </a:r>
          </a:p>
          <a:p>
            <a:r>
              <a:rPr lang="en-GB" dirty="0"/>
              <a:t>Years of experience </a:t>
            </a:r>
          </a:p>
          <a:p>
            <a:r>
              <a:rPr lang="en-GB" dirty="0"/>
              <a:t>Qualifications</a:t>
            </a:r>
          </a:p>
          <a:p>
            <a:r>
              <a:rPr lang="en-GB" dirty="0"/>
              <a:t>Strategies</a:t>
            </a:r>
          </a:p>
          <a:p>
            <a:r>
              <a:rPr lang="en-GB" dirty="0"/>
              <a:t>Current Stress</a:t>
            </a:r>
          </a:p>
          <a:p>
            <a:endParaRPr lang="en-GB" dirty="0"/>
          </a:p>
        </p:txBody>
      </p:sp>
    </p:spTree>
    <p:extLst>
      <p:ext uri="{BB962C8B-B14F-4D97-AF65-F5344CB8AC3E}">
        <p14:creationId xmlns:p14="http://schemas.microsoft.com/office/powerpoint/2010/main" val="8372685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836712"/>
            <a:ext cx="7024744" cy="792088"/>
          </a:xfrm>
        </p:spPr>
        <p:txBody>
          <a:bodyPr>
            <a:normAutofit/>
          </a:bodyPr>
          <a:lstStyle/>
          <a:p>
            <a:r>
              <a:rPr lang="en-GB" dirty="0" smtClean="0"/>
              <a:t>Measures</a:t>
            </a:r>
            <a:endParaRPr lang="en-GB" dirty="0"/>
          </a:p>
        </p:txBody>
      </p:sp>
      <p:sp>
        <p:nvSpPr>
          <p:cNvPr id="2" name="Content Placeholder 1"/>
          <p:cNvSpPr>
            <a:spLocks noGrp="1"/>
          </p:cNvSpPr>
          <p:nvPr>
            <p:ph idx="1"/>
          </p:nvPr>
        </p:nvSpPr>
        <p:spPr>
          <a:xfrm>
            <a:off x="899592" y="1916832"/>
            <a:ext cx="7408333" cy="3954752"/>
          </a:xfrm>
        </p:spPr>
        <p:txBody>
          <a:bodyPr>
            <a:noAutofit/>
          </a:bodyPr>
          <a:lstStyle/>
          <a:p>
            <a:r>
              <a:rPr lang="en-GB" sz="1800" dirty="0"/>
              <a:t>The </a:t>
            </a:r>
            <a:r>
              <a:rPr lang="en-GB" sz="1800" b="1" dirty="0"/>
              <a:t>General Health Questionnaire </a:t>
            </a:r>
            <a:r>
              <a:rPr lang="en-GB" sz="1800" dirty="0"/>
              <a:t>(GHQ-12) is a 12-item questionnaire which asks participants to respond to statements regarding their recent general well-</a:t>
            </a:r>
            <a:r>
              <a:rPr lang="en-GB" sz="1800" dirty="0" smtClean="0"/>
              <a:t>being</a:t>
            </a:r>
          </a:p>
          <a:p>
            <a:pPr marL="0" indent="0">
              <a:buNone/>
            </a:pPr>
            <a:r>
              <a:rPr lang="en-GB" sz="1800" dirty="0"/>
              <a:t> </a:t>
            </a:r>
          </a:p>
          <a:p>
            <a:r>
              <a:rPr lang="en-GB" sz="1800" dirty="0"/>
              <a:t>The </a:t>
            </a:r>
            <a:r>
              <a:rPr lang="en-GB" sz="1800" b="1" dirty="0"/>
              <a:t>Staff Stressor Questionnaire </a:t>
            </a:r>
            <a:r>
              <a:rPr lang="en-GB" sz="1800" dirty="0"/>
              <a:t>(SSQ) is a 33-item questionnaire designed for staff working in intellectual disability </a:t>
            </a:r>
            <a:r>
              <a:rPr lang="en-GB" sz="1800" dirty="0" smtClean="0"/>
              <a:t>services</a:t>
            </a:r>
          </a:p>
          <a:p>
            <a:pPr marL="0" indent="0">
              <a:buNone/>
            </a:pPr>
            <a:endParaRPr lang="en-GB" sz="1800" dirty="0"/>
          </a:p>
          <a:p>
            <a:r>
              <a:rPr lang="en-GB" sz="1800" dirty="0"/>
              <a:t>The </a:t>
            </a:r>
            <a:r>
              <a:rPr lang="en-GB" sz="1800" b="1" dirty="0"/>
              <a:t>Mindful Awareness Attention Scale </a:t>
            </a:r>
            <a:r>
              <a:rPr lang="en-GB" sz="1800" dirty="0"/>
              <a:t>(MAAS) asks participants to rate the frequency of everyday experiences relating to being </a:t>
            </a:r>
            <a:r>
              <a:rPr lang="en-GB" sz="1800" dirty="0" smtClean="0"/>
              <a:t>mindful</a:t>
            </a:r>
            <a:endParaRPr lang="en-GB" sz="1800" dirty="0"/>
          </a:p>
          <a:p>
            <a:pPr marL="0" indent="0">
              <a:buNone/>
            </a:pPr>
            <a:endParaRPr lang="en-GB" sz="1800" dirty="0"/>
          </a:p>
          <a:p>
            <a:r>
              <a:rPr lang="en-GB" sz="1800" dirty="0"/>
              <a:t>The </a:t>
            </a:r>
            <a:r>
              <a:rPr lang="en-GB" sz="1800" b="1" dirty="0"/>
              <a:t>Perceived Stress Scale </a:t>
            </a:r>
            <a:r>
              <a:rPr lang="en-GB" sz="1800" dirty="0"/>
              <a:t>(PPS) is a 10-item scale that measures the degree to which life situations are appraised as being </a:t>
            </a:r>
            <a:r>
              <a:rPr lang="en-GB" sz="1800" dirty="0" smtClean="0"/>
              <a:t>stressful</a:t>
            </a:r>
            <a:endParaRPr lang="en-GB" sz="1800" dirty="0"/>
          </a:p>
        </p:txBody>
      </p:sp>
    </p:spTree>
    <p:extLst>
      <p:ext uri="{BB962C8B-B14F-4D97-AF65-F5344CB8AC3E}">
        <p14:creationId xmlns:p14="http://schemas.microsoft.com/office/powerpoint/2010/main" val="38303147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Outcomes</a:t>
            </a:r>
            <a:endParaRPr lang="en-GB" dirty="0"/>
          </a:p>
        </p:txBody>
      </p:sp>
      <p:sp>
        <p:nvSpPr>
          <p:cNvPr id="2" name="Content Placeholder 1"/>
          <p:cNvSpPr>
            <a:spLocks noGrp="1"/>
          </p:cNvSpPr>
          <p:nvPr>
            <p:ph idx="1"/>
          </p:nvPr>
        </p:nvSpPr>
        <p:spPr/>
        <p:txBody>
          <a:bodyPr>
            <a:normAutofit/>
          </a:bodyPr>
          <a:lstStyle/>
          <a:p>
            <a:r>
              <a:rPr lang="en-GB" dirty="0" smtClean="0"/>
              <a:t>Attendance rate 94% (range 10-100%)</a:t>
            </a:r>
          </a:p>
          <a:p>
            <a:endParaRPr lang="en-GB" dirty="0" smtClean="0"/>
          </a:p>
          <a:p>
            <a:r>
              <a:rPr lang="en-GB" dirty="0" smtClean="0"/>
              <a:t>Drop outs – 3/24 in intervention group</a:t>
            </a:r>
            <a:endParaRPr lang="en-GB" dirty="0"/>
          </a:p>
          <a:p>
            <a:endParaRPr lang="en-GB" dirty="0" smtClean="0"/>
          </a:p>
          <a:p>
            <a:r>
              <a:rPr lang="en-GB" dirty="0" smtClean="0"/>
              <a:t>Why? </a:t>
            </a:r>
          </a:p>
          <a:p>
            <a:pPr lvl="2"/>
            <a:r>
              <a:rPr lang="en-GB" dirty="0" smtClean="0"/>
              <a:t>1 injured back and off work</a:t>
            </a:r>
          </a:p>
          <a:p>
            <a:pPr lvl="2"/>
            <a:r>
              <a:rPr lang="en-GB" dirty="0" smtClean="0"/>
              <a:t>1 stopped after 2 sessions – too busy</a:t>
            </a:r>
          </a:p>
          <a:p>
            <a:pPr lvl="2"/>
            <a:r>
              <a:rPr lang="en-GB" dirty="0" smtClean="0"/>
              <a:t>1 stopped after 5 sessions – no reason given</a:t>
            </a:r>
            <a:endParaRPr lang="en-GB" dirty="0"/>
          </a:p>
        </p:txBody>
      </p:sp>
    </p:spTree>
    <p:extLst>
      <p:ext uri="{BB962C8B-B14F-4D97-AF65-F5344CB8AC3E}">
        <p14:creationId xmlns:p14="http://schemas.microsoft.com/office/powerpoint/2010/main" val="29710892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a:lstStyle/>
          <a:p>
            <a:r>
              <a:rPr lang="en-US" dirty="0" smtClean="0"/>
              <a:t>“Really helpful to look at putting my values into action”</a:t>
            </a:r>
          </a:p>
          <a:p>
            <a:endParaRPr lang="en-US" dirty="0" smtClean="0"/>
          </a:p>
          <a:p>
            <a:r>
              <a:rPr lang="en-US" dirty="0" smtClean="0"/>
              <a:t>“Enjoyed it” “Mindfulness very relaxing”</a:t>
            </a:r>
          </a:p>
          <a:p>
            <a:endParaRPr lang="en-US" dirty="0"/>
          </a:p>
          <a:p>
            <a:r>
              <a:rPr lang="en-US" dirty="0" smtClean="0"/>
              <a:t>“I’d like to do it every week!”</a:t>
            </a:r>
          </a:p>
          <a:p>
            <a:endParaRPr lang="en-US" dirty="0"/>
          </a:p>
          <a:p>
            <a:r>
              <a:rPr lang="en-US" dirty="0" smtClean="0"/>
              <a:t>“Didn’t get the raisin thing”</a:t>
            </a:r>
            <a:endParaRPr lang="en-US" dirty="0"/>
          </a:p>
        </p:txBody>
      </p:sp>
    </p:spTree>
    <p:extLst>
      <p:ext uri="{BB962C8B-B14F-4D97-AF65-F5344CB8AC3E}">
        <p14:creationId xmlns:p14="http://schemas.microsoft.com/office/powerpoint/2010/main" val="14031499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Data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13884717"/>
              </p:ext>
            </p:extLst>
          </p:nvPr>
        </p:nvGraphicFramePr>
        <p:xfrm>
          <a:off x="755576" y="2420888"/>
          <a:ext cx="7776864" cy="3600405"/>
        </p:xfrm>
        <a:graphic>
          <a:graphicData uri="http://schemas.openxmlformats.org/drawingml/2006/table">
            <a:tbl>
              <a:tblPr/>
              <a:tblGrid>
                <a:gridCol w="1142227"/>
                <a:gridCol w="1458161"/>
                <a:gridCol w="1178682"/>
                <a:gridCol w="1761945"/>
                <a:gridCol w="1470314"/>
                <a:gridCol w="765535"/>
              </a:tblGrid>
              <a:tr h="400045">
                <a:tc>
                  <a:txBody>
                    <a:bodyPr/>
                    <a:lstStyle/>
                    <a:p>
                      <a:pPr algn="l" fontAlgn="b"/>
                      <a:r>
                        <a:rPr lang="fr-FR" sz="900" b="0" i="0" u="none" strike="noStrike">
                          <a:solidFill>
                            <a:srgbClr val="000000"/>
                          </a:solidFill>
                          <a:effectLst/>
                          <a:latin typeface="Calibri"/>
                        </a:rPr>
                        <a:t>Questionnaire</a:t>
                      </a:r>
                    </a:p>
                  </a:txBody>
                  <a:tcPr marL="0" marR="0" marT="0" marB="0" anchor="b">
                    <a:lnL>
                      <a:noFill/>
                    </a:lnL>
                    <a:lnR>
                      <a:noFill/>
                    </a:lnR>
                    <a:lnT>
                      <a:noFill/>
                    </a:lnT>
                    <a:lnB>
                      <a:noFill/>
                    </a:lnB>
                    <a:solidFill>
                      <a:srgbClr val="D9D9D9"/>
                    </a:solidFill>
                  </a:tcPr>
                </a:tc>
                <a:tc>
                  <a:txBody>
                    <a:bodyPr/>
                    <a:lstStyle/>
                    <a:p>
                      <a:pPr algn="l" fontAlgn="b"/>
                      <a:r>
                        <a:rPr lang="hr-HR" sz="900" b="0" i="0" u="none" strike="noStrike">
                          <a:solidFill>
                            <a:srgbClr val="000000"/>
                          </a:solidFill>
                          <a:effectLst/>
                          <a:latin typeface="Calibri"/>
                        </a:rPr>
                        <a:t>Baseline Control (BC) </a:t>
                      </a:r>
                    </a:p>
                  </a:txBody>
                  <a:tcPr marL="0" marR="0" marT="0" marB="0" anchor="b">
                    <a:lnL>
                      <a:noFill/>
                    </a:lnL>
                    <a:lnR>
                      <a:noFill/>
                    </a:lnR>
                    <a:lnT>
                      <a:noFill/>
                    </a:lnT>
                    <a:lnB>
                      <a:noFill/>
                    </a:lnB>
                    <a:solidFill>
                      <a:srgbClr val="D9D9D9"/>
                    </a:solidFill>
                  </a:tcPr>
                </a:tc>
                <a:tc>
                  <a:txBody>
                    <a:bodyPr/>
                    <a:lstStyle/>
                    <a:p>
                      <a:pPr algn="l" fontAlgn="b"/>
                      <a:r>
                        <a:rPr lang="hr-HR" sz="900" b="0" i="0" u="none" strike="noStrike">
                          <a:solidFill>
                            <a:srgbClr val="000000"/>
                          </a:solidFill>
                          <a:effectLst/>
                          <a:latin typeface="Calibri"/>
                        </a:rPr>
                        <a:t>Baseline</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Baseline Intervention (BI)</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Post Intervention (PI)</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t test</a:t>
                      </a:r>
                    </a:p>
                  </a:txBody>
                  <a:tcPr marL="0" marR="0" marT="0" marB="0" anchor="b">
                    <a:lnL>
                      <a:noFill/>
                    </a:lnL>
                    <a:lnR>
                      <a:noFill/>
                    </a:lnR>
                    <a:lnT>
                      <a:noFill/>
                    </a:lnT>
                    <a:lnB>
                      <a:noFill/>
                    </a:lnB>
                    <a:solidFill>
                      <a:srgbClr val="D9D9D9"/>
                    </a:solidFill>
                  </a:tcPr>
                </a:tc>
              </a:tr>
              <a:tr h="400045">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r>
              <a:tr h="400045">
                <a:tc>
                  <a:txBody>
                    <a:bodyPr/>
                    <a:lstStyle/>
                    <a:p>
                      <a:pPr algn="l" fontAlgn="b"/>
                      <a:r>
                        <a:rPr lang="en-US" sz="900" b="0" i="0" u="none" strike="noStrike">
                          <a:solidFill>
                            <a:srgbClr val="000000"/>
                          </a:solidFill>
                          <a:effectLst/>
                          <a:latin typeface="Calibri"/>
                        </a:rPr>
                        <a:t>GHQ</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12.35</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11.55</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13.842</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8.474</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0.003547**</a:t>
                      </a:r>
                    </a:p>
                  </a:txBody>
                  <a:tcPr marL="0" marR="0" marT="0" marB="0" anchor="b">
                    <a:lnL>
                      <a:noFill/>
                    </a:lnL>
                    <a:lnR>
                      <a:noFill/>
                    </a:lnR>
                    <a:lnT>
                      <a:noFill/>
                    </a:lnT>
                    <a:lnB>
                      <a:noFill/>
                    </a:lnB>
                    <a:solidFill>
                      <a:srgbClr val="D9D9D9"/>
                    </a:solidFill>
                  </a:tcPr>
                </a:tc>
              </a:tr>
              <a:tr h="400045">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dirty="0">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r>
              <a:tr h="400045">
                <a:tc>
                  <a:txBody>
                    <a:bodyPr/>
                    <a:lstStyle/>
                    <a:p>
                      <a:pPr algn="l" fontAlgn="b"/>
                      <a:r>
                        <a:rPr lang="en-US" sz="900" b="0" i="0" u="none" strike="noStrike">
                          <a:solidFill>
                            <a:srgbClr val="000000"/>
                          </a:solidFill>
                          <a:effectLst/>
                          <a:latin typeface="Calibri"/>
                        </a:rPr>
                        <a:t>SSQ</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67.7917</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70.5909</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71.11905</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57.958</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0.01266**</a:t>
                      </a:r>
                    </a:p>
                  </a:txBody>
                  <a:tcPr marL="0" marR="0" marT="0" marB="0" anchor="b">
                    <a:lnL>
                      <a:noFill/>
                    </a:lnL>
                    <a:lnR>
                      <a:noFill/>
                    </a:lnR>
                    <a:lnT>
                      <a:noFill/>
                    </a:lnT>
                    <a:lnB>
                      <a:noFill/>
                    </a:lnB>
                    <a:solidFill>
                      <a:srgbClr val="D9D9D9"/>
                    </a:solidFill>
                  </a:tcPr>
                </a:tc>
              </a:tr>
              <a:tr h="400045">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r>
              <a:tr h="400045">
                <a:tc>
                  <a:txBody>
                    <a:bodyPr/>
                    <a:lstStyle/>
                    <a:p>
                      <a:pPr algn="l" fontAlgn="b"/>
                      <a:r>
                        <a:rPr lang="en-US" sz="900" b="0" i="0" u="none" strike="noStrike">
                          <a:solidFill>
                            <a:srgbClr val="000000"/>
                          </a:solidFill>
                          <a:effectLst/>
                          <a:latin typeface="Calibri"/>
                        </a:rPr>
                        <a:t>PSS</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14.88</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14.16</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16.43</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dirty="0">
                          <a:solidFill>
                            <a:srgbClr val="000000"/>
                          </a:solidFill>
                          <a:effectLst/>
                          <a:latin typeface="Calibri"/>
                        </a:rPr>
                        <a:t>13.48</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0.00988**</a:t>
                      </a:r>
                    </a:p>
                  </a:txBody>
                  <a:tcPr marL="0" marR="0" marT="0" marB="0" anchor="b">
                    <a:lnL>
                      <a:noFill/>
                    </a:lnL>
                    <a:lnR>
                      <a:noFill/>
                    </a:lnR>
                    <a:lnT>
                      <a:noFill/>
                    </a:lnT>
                    <a:lnB>
                      <a:noFill/>
                    </a:lnB>
                    <a:solidFill>
                      <a:srgbClr val="D9D9D9"/>
                    </a:solidFill>
                  </a:tcPr>
                </a:tc>
              </a:tr>
              <a:tr h="400045">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 </a:t>
                      </a:r>
                    </a:p>
                  </a:txBody>
                  <a:tcPr marL="0" marR="0" marT="0" marB="0" anchor="b">
                    <a:lnL>
                      <a:noFill/>
                    </a:lnL>
                    <a:lnR>
                      <a:noFill/>
                    </a:lnR>
                    <a:lnT>
                      <a:noFill/>
                    </a:lnT>
                    <a:lnB>
                      <a:noFill/>
                    </a:lnB>
                    <a:solidFill>
                      <a:srgbClr val="D9D9D9"/>
                    </a:solidFill>
                  </a:tcPr>
                </a:tc>
              </a:tr>
              <a:tr h="400045">
                <a:tc>
                  <a:txBody>
                    <a:bodyPr/>
                    <a:lstStyle/>
                    <a:p>
                      <a:pPr algn="l" fontAlgn="b"/>
                      <a:r>
                        <a:rPr lang="en-US" sz="900" b="0" i="0" u="none" strike="noStrike">
                          <a:solidFill>
                            <a:srgbClr val="000000"/>
                          </a:solidFill>
                          <a:effectLst/>
                          <a:latin typeface="Calibri"/>
                        </a:rPr>
                        <a:t>MAAS</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60.566</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61.79</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a:solidFill>
                            <a:srgbClr val="000000"/>
                          </a:solidFill>
                          <a:effectLst/>
                          <a:latin typeface="Calibri"/>
                        </a:rPr>
                        <a:t>59.979</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dirty="0">
                          <a:solidFill>
                            <a:srgbClr val="000000"/>
                          </a:solidFill>
                          <a:effectLst/>
                          <a:latin typeface="Calibri"/>
                        </a:rPr>
                        <a:t>64.369</a:t>
                      </a:r>
                    </a:p>
                  </a:txBody>
                  <a:tcPr marL="0" marR="0" marT="0" marB="0" anchor="b">
                    <a:lnL>
                      <a:noFill/>
                    </a:lnL>
                    <a:lnR>
                      <a:noFill/>
                    </a:lnR>
                    <a:lnT>
                      <a:noFill/>
                    </a:lnT>
                    <a:lnB>
                      <a:noFill/>
                    </a:lnB>
                    <a:solidFill>
                      <a:srgbClr val="D9D9D9"/>
                    </a:solidFill>
                  </a:tcPr>
                </a:tc>
                <a:tc>
                  <a:txBody>
                    <a:bodyPr/>
                    <a:lstStyle/>
                    <a:p>
                      <a:pPr algn="l" fontAlgn="b"/>
                      <a:r>
                        <a:rPr lang="en-US" sz="900" b="0" i="0" u="none" strike="noStrike" dirty="0">
                          <a:solidFill>
                            <a:srgbClr val="000000"/>
                          </a:solidFill>
                          <a:effectLst/>
                          <a:latin typeface="Calibri"/>
                        </a:rPr>
                        <a:t>0.1797</a:t>
                      </a:r>
                    </a:p>
                  </a:txBody>
                  <a:tcPr marL="0" marR="0" marT="0" marB="0" anchor="b">
                    <a:lnL>
                      <a:noFill/>
                    </a:lnL>
                    <a:lnR>
                      <a:noFill/>
                    </a:lnR>
                    <a:lnT>
                      <a:noFill/>
                    </a:lnT>
                    <a:lnB>
                      <a:noFill/>
                    </a:lnB>
                    <a:solidFill>
                      <a:srgbClr val="D9D9D9"/>
                    </a:solidFill>
                  </a:tcPr>
                </a:tc>
              </a:tr>
            </a:tbl>
          </a:graphicData>
        </a:graphic>
      </p:graphicFrame>
      <p:sp>
        <p:nvSpPr>
          <p:cNvPr id="8" name="Rectangle 7"/>
          <p:cNvSpPr/>
          <p:nvPr/>
        </p:nvSpPr>
        <p:spPr>
          <a:xfrm>
            <a:off x="7740352" y="1844824"/>
            <a:ext cx="864096" cy="44644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7936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Issues</a:t>
            </a:r>
            <a:endParaRPr lang="en-US" dirty="0"/>
          </a:p>
        </p:txBody>
      </p:sp>
      <p:sp>
        <p:nvSpPr>
          <p:cNvPr id="2" name="Content Placeholder 1"/>
          <p:cNvSpPr>
            <a:spLocks noGrp="1"/>
          </p:cNvSpPr>
          <p:nvPr>
            <p:ph idx="1"/>
          </p:nvPr>
        </p:nvSpPr>
        <p:spPr/>
        <p:txBody>
          <a:bodyPr>
            <a:normAutofit fontScale="77500" lnSpcReduction="20000"/>
          </a:bodyPr>
          <a:lstStyle/>
          <a:p>
            <a:r>
              <a:rPr lang="en-GB" dirty="0"/>
              <a:t>Took longer than planned - 10 weeks to complete due to bank holidays and OFSTED visit . For </a:t>
            </a:r>
            <a:r>
              <a:rPr lang="en-GB" dirty="0" smtClean="0"/>
              <a:t>some staff </a:t>
            </a:r>
            <a:r>
              <a:rPr lang="en-GB" dirty="0"/>
              <a:t>– loss of focus and momentum</a:t>
            </a:r>
          </a:p>
          <a:p>
            <a:endParaRPr lang="en-GB" dirty="0"/>
          </a:p>
          <a:p>
            <a:r>
              <a:rPr lang="en-GB" dirty="0"/>
              <a:t>Enough practice? </a:t>
            </a:r>
            <a:r>
              <a:rPr lang="en-GB" dirty="0" err="1"/>
              <a:t>Klatt</a:t>
            </a:r>
            <a:r>
              <a:rPr lang="en-GB" dirty="0"/>
              <a:t> et al (2009) low dose hourly mindfulness-based intervention over 6 weeks – positive change</a:t>
            </a:r>
          </a:p>
          <a:p>
            <a:endParaRPr lang="en-GB" dirty="0"/>
          </a:p>
          <a:p>
            <a:r>
              <a:rPr lang="en-GB" dirty="0"/>
              <a:t>This programme was 7.5 hours total &amp; about 2.5 hours mindfulness practice – too little? </a:t>
            </a:r>
            <a:endParaRPr lang="en-GB" dirty="0" smtClean="0"/>
          </a:p>
          <a:p>
            <a:endParaRPr lang="en-GB" dirty="0"/>
          </a:p>
          <a:p>
            <a:r>
              <a:rPr lang="en-GB" dirty="0"/>
              <a:t>30 minutes sessions too short  - 45 minutes would be better</a:t>
            </a:r>
          </a:p>
          <a:p>
            <a:endParaRPr lang="en-GB" dirty="0"/>
          </a:p>
          <a:p>
            <a:endParaRPr lang="en-US" dirty="0"/>
          </a:p>
        </p:txBody>
      </p:sp>
    </p:spTree>
    <p:extLst>
      <p:ext uri="{BB962C8B-B14F-4D97-AF65-F5344CB8AC3E}">
        <p14:creationId xmlns:p14="http://schemas.microsoft.com/office/powerpoint/2010/main" val="23608649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does it mean?</a:t>
            </a:r>
            <a:endParaRPr lang="en-GB" dirty="0"/>
          </a:p>
        </p:txBody>
      </p:sp>
      <p:sp>
        <p:nvSpPr>
          <p:cNvPr id="2" name="Content Placeholder 1"/>
          <p:cNvSpPr>
            <a:spLocks noGrp="1"/>
          </p:cNvSpPr>
          <p:nvPr>
            <p:ph idx="1"/>
          </p:nvPr>
        </p:nvSpPr>
        <p:spPr/>
        <p:txBody>
          <a:bodyPr>
            <a:normAutofit/>
          </a:bodyPr>
          <a:lstStyle/>
          <a:p>
            <a:pPr marL="0" indent="0">
              <a:buNone/>
            </a:pPr>
            <a:endParaRPr lang="en-GB" dirty="0"/>
          </a:p>
          <a:p>
            <a:r>
              <a:rPr lang="en-GB" dirty="0"/>
              <a:t>Pilot study which shows signs of promise</a:t>
            </a:r>
          </a:p>
          <a:p>
            <a:endParaRPr lang="en-GB" dirty="0"/>
          </a:p>
          <a:p>
            <a:r>
              <a:rPr lang="en-GB" dirty="0"/>
              <a:t>Clear need for staff support, our challenge is to find models that work</a:t>
            </a:r>
          </a:p>
          <a:p>
            <a:endParaRPr lang="en-GB" dirty="0"/>
          </a:p>
          <a:p>
            <a:r>
              <a:rPr lang="en-GB" dirty="0" smtClean="0"/>
              <a:t>Impact for children?</a:t>
            </a:r>
            <a:endParaRPr lang="en-GB" dirty="0"/>
          </a:p>
          <a:p>
            <a:endParaRPr lang="en-GB" dirty="0"/>
          </a:p>
        </p:txBody>
      </p:sp>
    </p:spTree>
    <p:extLst>
      <p:ext uri="{BB962C8B-B14F-4D97-AF65-F5344CB8AC3E}">
        <p14:creationId xmlns:p14="http://schemas.microsoft.com/office/powerpoint/2010/main" val="31922970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Steps</a:t>
            </a:r>
            <a:endParaRPr lang="en-US" dirty="0"/>
          </a:p>
        </p:txBody>
      </p:sp>
      <p:sp>
        <p:nvSpPr>
          <p:cNvPr id="2" name="Content Placeholder 1"/>
          <p:cNvSpPr>
            <a:spLocks noGrp="1"/>
          </p:cNvSpPr>
          <p:nvPr>
            <p:ph idx="1"/>
          </p:nvPr>
        </p:nvSpPr>
        <p:spPr/>
        <p:txBody>
          <a:bodyPr>
            <a:normAutofit lnSpcReduction="10000"/>
          </a:bodyPr>
          <a:lstStyle/>
          <a:p>
            <a:pPr marL="68580" indent="0">
              <a:buNone/>
            </a:pPr>
            <a:endParaRPr lang="en-GB" dirty="0" smtClean="0"/>
          </a:p>
          <a:p>
            <a:r>
              <a:rPr lang="en-GB" dirty="0"/>
              <a:t>Try again! </a:t>
            </a:r>
            <a:r>
              <a:rPr lang="en-US" dirty="0" smtClean="0"/>
              <a:t>–</a:t>
            </a:r>
            <a:r>
              <a:rPr lang="en-GB" dirty="0" smtClean="0"/>
              <a:t> </a:t>
            </a:r>
          </a:p>
          <a:p>
            <a:endParaRPr lang="en-GB" dirty="0"/>
          </a:p>
          <a:p>
            <a:r>
              <a:rPr lang="en-GB" dirty="0" smtClean="0"/>
              <a:t>"</a:t>
            </a:r>
            <a:r>
              <a:rPr lang="en-GB" dirty="0"/>
              <a:t>No matter how many mistakes you make or how slow you progress, you are still way ahead of everyone who isn't trying." - Tony Robbins (Thanks to Chris Howe</a:t>
            </a:r>
            <a:r>
              <a:rPr lang="en-GB" dirty="0" smtClean="0"/>
              <a:t>)</a:t>
            </a:r>
          </a:p>
          <a:p>
            <a:endParaRPr lang="en-GB" dirty="0"/>
          </a:p>
          <a:p>
            <a:r>
              <a:rPr lang="en-GB" dirty="0" smtClean="0"/>
              <a:t>New study in Bristol schools underway</a:t>
            </a:r>
            <a:endParaRPr lang="en-GB" dirty="0"/>
          </a:p>
          <a:p>
            <a:endParaRPr lang="en-GB" dirty="0"/>
          </a:p>
          <a:p>
            <a:endParaRPr lang="en-US" dirty="0"/>
          </a:p>
        </p:txBody>
      </p:sp>
    </p:spTree>
    <p:extLst>
      <p:ext uri="{BB962C8B-B14F-4D97-AF65-F5344CB8AC3E}">
        <p14:creationId xmlns:p14="http://schemas.microsoft.com/office/powerpoint/2010/main" val="2854427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(again)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marL="68580" indent="0" algn="ctr">
              <a:buNone/>
            </a:pPr>
            <a:r>
              <a:rPr lang="en-US" b="1" dirty="0" smtClean="0"/>
              <a:t>In </a:t>
            </a:r>
            <a:r>
              <a:rPr lang="en-US" b="1" dirty="0"/>
              <a:t>order to deliver high quality services</a:t>
            </a:r>
          </a:p>
          <a:p>
            <a:pPr marL="68580" indent="0" algn="ctr">
              <a:buNone/>
            </a:pPr>
            <a:r>
              <a:rPr lang="en-US" b="1" dirty="0"/>
              <a:t>w</a:t>
            </a:r>
            <a:r>
              <a:rPr lang="en-US" b="1" dirty="0" smtClean="0"/>
              <a:t>e need </a:t>
            </a:r>
            <a:r>
              <a:rPr lang="en-US" b="1" dirty="0"/>
              <a:t>to </a:t>
            </a:r>
            <a:r>
              <a:rPr lang="en-US" b="1" dirty="0" smtClean="0"/>
              <a:t>be serious about supporting </a:t>
            </a:r>
            <a:r>
              <a:rPr lang="en-US" b="1" dirty="0"/>
              <a:t>staff </a:t>
            </a:r>
            <a:r>
              <a:rPr lang="en-US" b="1" dirty="0" smtClean="0"/>
              <a:t>wellbeing</a:t>
            </a:r>
            <a:endParaRPr lang="en-US" dirty="0"/>
          </a:p>
        </p:txBody>
      </p:sp>
    </p:spTree>
    <p:extLst>
      <p:ext uri="{BB962C8B-B14F-4D97-AF65-F5344CB8AC3E}">
        <p14:creationId xmlns:p14="http://schemas.microsoft.com/office/powerpoint/2010/main" val="313661206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dirty="0" smtClean="0"/>
          </a:p>
          <a:p>
            <a:r>
              <a:rPr lang="en-US" sz="3200" dirty="0" smtClean="0"/>
              <a:t>Thank </a:t>
            </a:r>
            <a:r>
              <a:rPr lang="en-US" sz="3200" dirty="0"/>
              <a:t>you </a:t>
            </a:r>
            <a:r>
              <a:rPr lang="en-US" sz="3200" dirty="0" smtClean="0"/>
              <a:t>for listening</a:t>
            </a:r>
          </a:p>
          <a:p>
            <a:endParaRPr lang="en-US" sz="3200" dirty="0"/>
          </a:p>
          <a:p>
            <a:r>
              <a:rPr lang="en-US" sz="3200" dirty="0" smtClean="0"/>
              <a:t>Any questions?</a:t>
            </a:r>
          </a:p>
          <a:p>
            <a:pPr marL="68580" indent="0">
              <a:buNone/>
            </a:pPr>
            <a:endParaRPr lang="en-US" sz="3200" dirty="0"/>
          </a:p>
        </p:txBody>
      </p:sp>
    </p:spTree>
    <p:extLst>
      <p:ext uri="{BB962C8B-B14F-4D97-AF65-F5344CB8AC3E}">
        <p14:creationId xmlns:p14="http://schemas.microsoft.com/office/powerpoint/2010/main" val="40431526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61176"/>
          </a:xfrm>
        </p:spPr>
        <p:txBody>
          <a:bodyPr/>
          <a:lstStyle/>
          <a:p>
            <a:pPr algn="ctr"/>
            <a:r>
              <a:rPr lang="en-GB" dirty="0" smtClean="0"/>
              <a:t>An RFT Primer</a:t>
            </a:r>
            <a:endParaRPr lang="en-GB" dirty="0"/>
          </a:p>
        </p:txBody>
      </p:sp>
      <p:sp>
        <p:nvSpPr>
          <p:cNvPr id="3" name="Content Placeholder 2"/>
          <p:cNvSpPr>
            <a:spLocks noGrp="1"/>
          </p:cNvSpPr>
          <p:nvPr>
            <p:ph idx="1"/>
          </p:nvPr>
        </p:nvSpPr>
        <p:spPr>
          <a:xfrm>
            <a:off x="971600" y="2276872"/>
            <a:ext cx="7200800" cy="3555757"/>
          </a:xfrm>
        </p:spPr>
        <p:txBody>
          <a:bodyPr>
            <a:normAutofit/>
          </a:bodyPr>
          <a:lstStyle/>
          <a:p>
            <a:r>
              <a:rPr lang="en-GB" dirty="0" smtClean="0"/>
              <a:t>RFT is a behaviour analytic theory </a:t>
            </a:r>
            <a:r>
              <a:rPr lang="en-US" dirty="0" smtClean="0"/>
              <a:t>–</a:t>
            </a:r>
            <a:r>
              <a:rPr lang="en-GB" dirty="0" smtClean="0"/>
              <a:t> BF Skinner</a:t>
            </a:r>
          </a:p>
          <a:p>
            <a:endParaRPr lang="en-GB" dirty="0" smtClean="0"/>
          </a:p>
          <a:p>
            <a:r>
              <a:rPr lang="en-GB" dirty="0" smtClean="0"/>
              <a:t>Generalised Relational Responding</a:t>
            </a:r>
          </a:p>
          <a:p>
            <a:endParaRPr lang="en-GB" dirty="0"/>
          </a:p>
          <a:p>
            <a:r>
              <a:rPr lang="en-GB" dirty="0" smtClean="0"/>
              <a:t>Relational Frames are generalised verbal </a:t>
            </a:r>
            <a:r>
              <a:rPr lang="en-GB" dirty="0" err="1" smtClean="0"/>
              <a:t>operants</a:t>
            </a:r>
            <a:endParaRPr lang="en-GB" dirty="0" smtClean="0"/>
          </a:p>
          <a:p>
            <a:endParaRPr lang="en-GB" dirty="0" smtClean="0"/>
          </a:p>
          <a:p>
            <a:r>
              <a:rPr lang="en-GB" dirty="0" smtClean="0"/>
              <a:t>Implications of RFT </a:t>
            </a:r>
            <a:r>
              <a:rPr lang="is-IS" dirty="0" smtClean="0"/>
              <a:t>…..</a:t>
            </a:r>
            <a:endParaRPr lang="en-GB" dirty="0"/>
          </a:p>
        </p:txBody>
      </p:sp>
    </p:spTree>
    <p:extLst>
      <p:ext uri="{BB962C8B-B14F-4D97-AF65-F5344CB8AC3E}">
        <p14:creationId xmlns:p14="http://schemas.microsoft.com/office/powerpoint/2010/main" val="1355500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4" name="Content Placeholder 2"/>
          <p:cNvSpPr>
            <a:spLocks noGrp="1"/>
          </p:cNvSpPr>
          <p:nvPr>
            <p:ph idx="1"/>
          </p:nvPr>
        </p:nvSpPr>
        <p:spPr/>
        <p:txBody>
          <a:bodyPr>
            <a:noAutofit/>
          </a:bodyPr>
          <a:lstStyle/>
          <a:p>
            <a:pPr lvl="1"/>
            <a:endParaRPr lang="en-GB" sz="1400" dirty="0" smtClean="0"/>
          </a:p>
          <a:p>
            <a:r>
              <a:rPr lang="en-GB" sz="1200" dirty="0" err="1"/>
              <a:t>Biglan</a:t>
            </a:r>
            <a:r>
              <a:rPr lang="en-GB" sz="1200" dirty="0"/>
              <a:t>, A., Layton, G. L., Jones, L. B., Hankins, M., &amp; </a:t>
            </a:r>
            <a:r>
              <a:rPr lang="en-GB" sz="1200" dirty="0" err="1"/>
              <a:t>Rusby</a:t>
            </a:r>
            <a:r>
              <a:rPr lang="en-GB" sz="1200" dirty="0"/>
              <a:t>, J. C. (2013). The value of workshops on psychological flexibility for early childhood special education staff.  Topics in Early Childhood Special Education. 32(4) 196–210</a:t>
            </a:r>
            <a:r>
              <a:rPr lang="en-GB" sz="1200" dirty="0" smtClean="0"/>
              <a:t>.</a:t>
            </a:r>
          </a:p>
          <a:p>
            <a:endParaRPr lang="en-GB" sz="1200" dirty="0"/>
          </a:p>
          <a:p>
            <a:r>
              <a:rPr lang="en-US" sz="1200" dirty="0" smtClean="0"/>
              <a:t>Hatton</a:t>
            </a:r>
            <a:r>
              <a:rPr lang="en-US" sz="1200" dirty="0"/>
              <a:t>, C., Emerson, E., Rivers, M., Mason, H., Mason, L., </a:t>
            </a:r>
            <a:r>
              <a:rPr lang="en-US" sz="1200" dirty="0" err="1"/>
              <a:t>Swarbrick</a:t>
            </a:r>
            <a:r>
              <a:rPr lang="en-US" sz="1200" dirty="0"/>
              <a:t>, R., Kiernan, C., Reeves, D., &amp; </a:t>
            </a:r>
            <a:r>
              <a:rPr lang="en-US" sz="1200" dirty="0" err="1"/>
              <a:t>Alborz</a:t>
            </a:r>
            <a:r>
              <a:rPr lang="en-US" sz="1200" dirty="0"/>
              <a:t>, A. (1999). Factors associated with staff stress and work satisfaction in services for people with intellectual disability. Journal of Intellectual Disability Research, 43, 253-267</a:t>
            </a:r>
            <a:r>
              <a:rPr lang="en-US" sz="1200" dirty="0" smtClean="0"/>
              <a:t>.</a:t>
            </a:r>
          </a:p>
          <a:p>
            <a:endParaRPr lang="en-US" sz="1200" dirty="0"/>
          </a:p>
          <a:p>
            <a:r>
              <a:rPr lang="en-US" sz="1200" dirty="0"/>
              <a:t>Hastings, R. P. (2002). Do challenging behaviors affect staff  psychological well-being?: Issues of causality and mechanism. American Journal on Mental Retardation, 107, 455-467. </a:t>
            </a:r>
            <a:endParaRPr lang="en-GB" sz="1200" dirty="0"/>
          </a:p>
          <a:p>
            <a:pPr marL="68580" indent="0">
              <a:buNone/>
            </a:pPr>
            <a:endParaRPr lang="en-GB" sz="1200" dirty="0"/>
          </a:p>
          <a:p>
            <a:r>
              <a:rPr lang="en-US" sz="1200" dirty="0"/>
              <a:t>Hardy GE, Woods D and Wall TD (2003) The impact of psychological distress on absence from work. </a:t>
            </a:r>
            <a:r>
              <a:rPr lang="en-US" sz="1200" i="1" dirty="0"/>
              <a:t>Journal of Applied Psychology </a:t>
            </a:r>
            <a:r>
              <a:rPr lang="en-US" sz="1200" dirty="0"/>
              <a:t>88: 306–314. </a:t>
            </a:r>
            <a:endParaRPr lang="en-GB" sz="1200" dirty="0" smtClean="0"/>
          </a:p>
          <a:p>
            <a:pPr marL="0" indent="0">
              <a:buNone/>
            </a:pPr>
            <a:endParaRPr lang="en-GB" sz="1200" dirty="0"/>
          </a:p>
          <a:p>
            <a:r>
              <a:rPr lang="en-US" sz="1200" dirty="0"/>
              <a:t>Hatton, C., &amp; Emerson, E. (1998). </a:t>
            </a:r>
            <a:r>
              <a:rPr lang="en-US" sz="1200" dirty="0" err="1"/>
              <a:t>Organisational</a:t>
            </a:r>
            <a:r>
              <a:rPr lang="en-US" sz="1200" dirty="0"/>
              <a:t> predictors of actual staff turnover in a service for people with multiple disabilities. Journal of Applied Research in Intellectual Disabilities, 11, 166-171</a:t>
            </a:r>
            <a:r>
              <a:rPr lang="en-US" sz="1200" dirty="0" smtClean="0"/>
              <a:t>.</a:t>
            </a:r>
          </a:p>
          <a:p>
            <a:endParaRPr lang="en-US" sz="1200" dirty="0"/>
          </a:p>
        </p:txBody>
      </p:sp>
    </p:spTree>
    <p:extLst>
      <p:ext uri="{BB962C8B-B14F-4D97-AF65-F5344CB8AC3E}">
        <p14:creationId xmlns:p14="http://schemas.microsoft.com/office/powerpoint/2010/main" val="190228502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GB" dirty="0" err="1"/>
              <a:t>Klatt</a:t>
            </a:r>
            <a:r>
              <a:rPr lang="en-GB" dirty="0"/>
              <a:t>, M. D., </a:t>
            </a:r>
            <a:r>
              <a:rPr lang="en-GB" dirty="0" err="1"/>
              <a:t>Buckworth</a:t>
            </a:r>
            <a:r>
              <a:rPr lang="en-GB" dirty="0"/>
              <a:t>, J., &amp; Malarkey, W. B. (2009). Effects of low-dose  mindfulness-based stress reduction (MBSR-</a:t>
            </a:r>
            <a:r>
              <a:rPr lang="en-GB" dirty="0" err="1"/>
              <a:t>ld</a:t>
            </a:r>
            <a:r>
              <a:rPr lang="en-GB" dirty="0"/>
              <a:t>) on working adults.  Health Education &amp; </a:t>
            </a:r>
            <a:r>
              <a:rPr lang="en-GB" dirty="0" err="1"/>
              <a:t>Behavior</a:t>
            </a:r>
            <a:r>
              <a:rPr lang="en-GB" dirty="0"/>
              <a:t>, 36, 601-614.</a:t>
            </a:r>
          </a:p>
          <a:p>
            <a:endParaRPr lang="en-US" dirty="0"/>
          </a:p>
          <a:p>
            <a:r>
              <a:rPr lang="en-US" dirty="0" smtClean="0"/>
              <a:t>Mehta</a:t>
            </a:r>
            <a:r>
              <a:rPr lang="en-US" dirty="0"/>
              <a:t>, T. G., Atkins, M. S., </a:t>
            </a:r>
            <a:r>
              <a:rPr lang="en-US" dirty="0" smtClean="0"/>
              <a:t>Frazier , S.L. </a:t>
            </a:r>
            <a:r>
              <a:rPr lang="en-US" dirty="0"/>
              <a:t>(</a:t>
            </a:r>
            <a:r>
              <a:rPr lang="en-US" dirty="0" smtClean="0"/>
              <a:t>2013)</a:t>
            </a:r>
            <a:r>
              <a:rPr lang="en-US" dirty="0"/>
              <a:t>. </a:t>
            </a:r>
            <a:r>
              <a:rPr lang="en-US" b="1" dirty="0"/>
              <a:t>The </a:t>
            </a:r>
            <a:r>
              <a:rPr lang="en-US" dirty="0"/>
              <a:t>Organizational Health of Urban Elementary Schools: School Health and Teacher </a:t>
            </a:r>
            <a:r>
              <a:rPr lang="en-US" dirty="0" smtClean="0"/>
              <a:t>Functioning. School </a:t>
            </a:r>
            <a:r>
              <a:rPr lang="en-US" dirty="0"/>
              <a:t>Mental </a:t>
            </a:r>
            <a:r>
              <a:rPr lang="en-US" dirty="0" smtClean="0"/>
              <a:t>Health.</a:t>
            </a:r>
          </a:p>
          <a:p>
            <a:pPr marL="68580" indent="0">
              <a:buNone/>
            </a:pPr>
            <a:endParaRPr lang="en-US" dirty="0"/>
          </a:p>
          <a:p>
            <a:r>
              <a:rPr lang="en-US" dirty="0"/>
              <a:t> </a:t>
            </a:r>
            <a:r>
              <a:rPr lang="en-GB" dirty="0"/>
              <a:t>Male, D.B. &amp;  May, D.S.  (1997) Burnout and Workload in Teachers of Children with Severe Learning Difficulties. British Journal of Learning Disabilities, 25, 117-121.</a:t>
            </a:r>
          </a:p>
          <a:p>
            <a:endParaRPr lang="en-GB" dirty="0"/>
          </a:p>
          <a:p>
            <a:r>
              <a:rPr lang="en-GB" dirty="0"/>
              <a:t>Hinds, E. (2013) The role of experiential avoidance in teacher stress and mental health. Doctoral dissertation</a:t>
            </a:r>
            <a:r>
              <a:rPr lang="en-GB" dirty="0" smtClean="0"/>
              <a:t>.</a:t>
            </a:r>
          </a:p>
          <a:p>
            <a:endParaRPr lang="en-GB" dirty="0"/>
          </a:p>
          <a:p>
            <a:r>
              <a:rPr lang="en-US" dirty="0"/>
              <a:t>Stride C, Wall TD and </a:t>
            </a:r>
            <a:r>
              <a:rPr lang="en-US" dirty="0" err="1"/>
              <a:t>Catley</a:t>
            </a:r>
            <a:r>
              <a:rPr lang="en-US" dirty="0"/>
              <a:t> N (2007) </a:t>
            </a:r>
            <a:r>
              <a:rPr lang="en-US" i="1" dirty="0"/>
              <a:t>Measures of Job Satisfaction, Organisational Commitment, Mental Health and Job-Related Well-Being: A Benchmarking Manual</a:t>
            </a:r>
            <a:r>
              <a:rPr lang="en-US" dirty="0"/>
              <a:t>. </a:t>
            </a:r>
            <a:r>
              <a:rPr lang="en-US" dirty="0" err="1"/>
              <a:t>Chichester</a:t>
            </a:r>
            <a:r>
              <a:rPr lang="en-US" dirty="0"/>
              <a:t>: Wiley. </a:t>
            </a:r>
            <a:endParaRPr lang="en-GB" dirty="0" smtClean="0"/>
          </a:p>
          <a:p>
            <a:endParaRPr lang="en-GB" dirty="0" smtClean="0"/>
          </a:p>
          <a:p>
            <a:r>
              <a:rPr lang="en-GB" dirty="0" smtClean="0"/>
              <a:t>Teacher Exodus Survey (2015) - </a:t>
            </a:r>
            <a:r>
              <a:rPr lang="en-US" dirty="0"/>
              <a:t>http://</a:t>
            </a:r>
            <a:r>
              <a:rPr lang="en-US" dirty="0" err="1"/>
              <a:t>teachersupport.info</a:t>
            </a:r>
            <a:r>
              <a:rPr lang="en-US" dirty="0"/>
              <a:t>/research-policy/research-reports/retention-rates</a:t>
            </a:r>
            <a:endParaRPr lang="en-GB" dirty="0"/>
          </a:p>
          <a:p>
            <a:endParaRPr lang="en-US" dirty="0"/>
          </a:p>
        </p:txBody>
      </p:sp>
    </p:spTree>
    <p:extLst>
      <p:ext uri="{BB962C8B-B14F-4D97-AF65-F5344CB8AC3E}">
        <p14:creationId xmlns:p14="http://schemas.microsoft.com/office/powerpoint/2010/main" val="26745961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76672"/>
            <a:ext cx="8229600" cy="1512168"/>
          </a:xfrm>
        </p:spPr>
        <p:txBody>
          <a:bodyPr>
            <a:normAutofit/>
          </a:bodyPr>
          <a:lstStyle/>
          <a:p>
            <a:pPr algn="ctr"/>
            <a:r>
              <a:rPr lang="en-US" sz="3600" dirty="0" smtClean="0"/>
              <a:t>How ACT builds Psychological Flexibility</a:t>
            </a:r>
            <a:endParaRPr lang="en-US" sz="3600" dirty="0"/>
          </a:p>
        </p:txBody>
      </p:sp>
      <p:sp>
        <p:nvSpPr>
          <p:cNvPr id="2" name="Content Placeholder 1"/>
          <p:cNvSpPr>
            <a:spLocks noGrp="1"/>
          </p:cNvSpPr>
          <p:nvPr>
            <p:ph idx="1"/>
          </p:nvPr>
        </p:nvSpPr>
        <p:spPr>
          <a:xfrm>
            <a:off x="872067" y="2348880"/>
            <a:ext cx="7408333" cy="3777283"/>
          </a:xfrm>
        </p:spPr>
        <p:txBody>
          <a:bodyPr>
            <a:normAutofit/>
          </a:bodyPr>
          <a:lstStyle/>
          <a:p>
            <a:pPr marL="457200" indent="-457200">
              <a:buFont typeface="+mj-lt"/>
              <a:buAutoNum type="arabicPeriod"/>
            </a:pPr>
            <a:r>
              <a:rPr lang="en-US" dirty="0" smtClean="0"/>
              <a:t>Practice shifting </a:t>
            </a:r>
            <a:r>
              <a:rPr lang="en-US" dirty="0"/>
              <a:t>from “automatic pilot” to “mindful </a:t>
            </a:r>
            <a:r>
              <a:rPr lang="en-US" dirty="0" smtClean="0"/>
              <a:t>awareness” </a:t>
            </a:r>
          </a:p>
          <a:p>
            <a:pPr marL="457200" indent="-457200">
              <a:buFont typeface="+mj-lt"/>
              <a:buAutoNum type="arabicPeriod"/>
            </a:pPr>
            <a:endParaRPr lang="en-US" dirty="0"/>
          </a:p>
          <a:p>
            <a:pPr marL="457200" indent="-457200">
              <a:buFont typeface="+mj-lt"/>
              <a:buAutoNum type="arabicPeriod"/>
            </a:pPr>
            <a:r>
              <a:rPr lang="en-US" dirty="0" smtClean="0"/>
              <a:t>Clarify </a:t>
            </a:r>
            <a:r>
              <a:rPr lang="en-US" dirty="0"/>
              <a:t>personal values </a:t>
            </a:r>
            <a:r>
              <a:rPr lang="en-US" dirty="0" smtClean="0"/>
              <a:t>– the </a:t>
            </a:r>
            <a:r>
              <a:rPr lang="en-US" dirty="0"/>
              <a:t>qualities you most want to express in your </a:t>
            </a:r>
            <a:r>
              <a:rPr lang="en-US" dirty="0" smtClean="0"/>
              <a:t>behaviour</a:t>
            </a:r>
          </a:p>
          <a:p>
            <a:pPr marL="457200" indent="-457200">
              <a:buFont typeface="+mj-lt"/>
              <a:buAutoNum type="arabicPeriod"/>
            </a:pPr>
            <a:endParaRPr lang="en-US" dirty="0"/>
          </a:p>
          <a:p>
            <a:pPr marL="457200" indent="-457200">
              <a:buFont typeface="+mj-lt"/>
              <a:buAutoNum type="arabicPeriod"/>
            </a:pPr>
            <a:r>
              <a:rPr lang="en-US" dirty="0"/>
              <a:t>Engage in small, value-inspired </a:t>
            </a:r>
            <a:r>
              <a:rPr lang="en-US" dirty="0" smtClean="0"/>
              <a:t>actions </a:t>
            </a:r>
            <a:endParaRPr lang="en-US" dirty="0"/>
          </a:p>
        </p:txBody>
      </p:sp>
    </p:spTree>
    <p:extLst>
      <p:ext uri="{BB962C8B-B14F-4D97-AF65-F5344CB8AC3E}">
        <p14:creationId xmlns:p14="http://schemas.microsoft.com/office/powerpoint/2010/main" val="156560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61176"/>
          </a:xfrm>
        </p:spPr>
        <p:txBody>
          <a:bodyPr>
            <a:normAutofit/>
          </a:bodyPr>
          <a:lstStyle/>
          <a:p>
            <a:pPr algn="ctr"/>
            <a:r>
              <a:rPr lang="en-US" dirty="0" smtClean="0"/>
              <a:t>Thinking about Polar bears</a:t>
            </a:r>
            <a:endParaRPr lang="en-US" dirty="0"/>
          </a:p>
        </p:txBody>
      </p:sp>
      <p:sp>
        <p:nvSpPr>
          <p:cNvPr id="3" name="Content Placeholder 2"/>
          <p:cNvSpPr>
            <a:spLocks noGrp="1"/>
          </p:cNvSpPr>
          <p:nvPr>
            <p:ph idx="1"/>
          </p:nvPr>
        </p:nvSpPr>
        <p:spPr>
          <a:xfrm>
            <a:off x="1043492" y="2708920"/>
            <a:ext cx="6777317" cy="3123709"/>
          </a:xfrm>
        </p:spPr>
        <p:txBody>
          <a:bodyPr>
            <a:normAutofit/>
          </a:bodyPr>
          <a:lstStyle/>
          <a:p>
            <a:r>
              <a:rPr lang="en-US" dirty="0"/>
              <a:t>"</a:t>
            </a:r>
            <a:r>
              <a:rPr lang="en-US" i="1" dirty="0"/>
              <a:t>Try to pose for yourself this task: not to think of a polar bear, and you will see that the cursed thing will come to mind every minute</a:t>
            </a:r>
            <a:r>
              <a:rPr lang="en-US" i="1" dirty="0" smtClean="0"/>
              <a:t>.” </a:t>
            </a:r>
            <a:r>
              <a:rPr lang="en-US" dirty="0" smtClean="0"/>
              <a:t>Dostoevsky</a:t>
            </a:r>
          </a:p>
          <a:p>
            <a:endParaRPr lang="en-US" dirty="0"/>
          </a:p>
          <a:p>
            <a:r>
              <a:rPr lang="en-US" dirty="0" smtClean="0"/>
              <a:t>Daniel </a:t>
            </a:r>
            <a:r>
              <a:rPr lang="en-US" dirty="0"/>
              <a:t>Wegner </a:t>
            </a:r>
            <a:r>
              <a:rPr lang="en-US" dirty="0" smtClean="0"/>
              <a:t>(1987) &amp; thought suppression</a:t>
            </a:r>
            <a:endParaRPr lang="en-US" dirty="0"/>
          </a:p>
        </p:txBody>
      </p:sp>
    </p:spTree>
    <p:extLst>
      <p:ext uri="{BB962C8B-B14F-4D97-AF65-F5344CB8AC3E}">
        <p14:creationId xmlns:p14="http://schemas.microsoft.com/office/powerpoint/2010/main" val="1243018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884" b="13884"/>
          <a:stretch/>
        </p:blipFill>
        <p:spPr/>
      </p:pic>
    </p:spTree>
    <p:extLst>
      <p:ext uri="{BB962C8B-B14F-4D97-AF65-F5344CB8AC3E}">
        <p14:creationId xmlns:p14="http://schemas.microsoft.com/office/powerpoint/2010/main" val="3868779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96752"/>
            <a:ext cx="7024744" cy="864096"/>
          </a:xfrm>
        </p:spPr>
        <p:txBody>
          <a:bodyPr>
            <a:normAutofit/>
          </a:bodyPr>
          <a:lstStyle/>
          <a:p>
            <a:r>
              <a:rPr lang="en-US" dirty="0" smtClean="0"/>
              <a:t>Defining Wellbeing</a:t>
            </a:r>
            <a:endParaRPr lang="en-US" dirty="0"/>
          </a:p>
        </p:txBody>
      </p:sp>
      <p:sp>
        <p:nvSpPr>
          <p:cNvPr id="3" name="Content Placeholder 2"/>
          <p:cNvSpPr>
            <a:spLocks noGrp="1"/>
          </p:cNvSpPr>
          <p:nvPr>
            <p:ph idx="1"/>
          </p:nvPr>
        </p:nvSpPr>
        <p:spPr>
          <a:xfrm>
            <a:off x="1043492" y="2323652"/>
            <a:ext cx="6912884" cy="3625628"/>
          </a:xfrm>
        </p:spPr>
        <p:txBody>
          <a:bodyPr>
            <a:normAutofit lnSpcReduction="10000"/>
          </a:bodyPr>
          <a:lstStyle/>
          <a:p>
            <a:endParaRPr lang="en-US" dirty="0" smtClean="0"/>
          </a:p>
          <a:p>
            <a:r>
              <a:rPr lang="en-US" dirty="0" smtClean="0"/>
              <a:t>Our broad sense of contentment, purpose and meaning</a:t>
            </a:r>
          </a:p>
          <a:p>
            <a:endParaRPr lang="en-US" dirty="0"/>
          </a:p>
          <a:p>
            <a:r>
              <a:rPr lang="en-US" dirty="0" smtClean="0"/>
              <a:t>Not a specific feeling, general sense that ‘life is going in the right direction’</a:t>
            </a:r>
          </a:p>
          <a:p>
            <a:endParaRPr lang="en-US" dirty="0"/>
          </a:p>
          <a:p>
            <a:r>
              <a:rPr lang="en-US" dirty="0" smtClean="0"/>
              <a:t>Linked to health, happiness, vitality and….workplace productivity</a:t>
            </a:r>
          </a:p>
          <a:p>
            <a:pPr marL="68580" indent="0">
              <a:buNone/>
            </a:pPr>
            <a:endParaRPr lang="en-US" dirty="0"/>
          </a:p>
          <a:p>
            <a:endParaRPr lang="en-US" dirty="0"/>
          </a:p>
          <a:p>
            <a:endParaRPr lang="en-US" dirty="0"/>
          </a:p>
        </p:txBody>
      </p:sp>
    </p:spTree>
    <p:extLst>
      <p:ext uri="{BB962C8B-B14F-4D97-AF65-F5344CB8AC3E}">
        <p14:creationId xmlns:p14="http://schemas.microsoft.com/office/powerpoint/2010/main" val="31145577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23652"/>
            <a:ext cx="6777317" cy="3769644"/>
          </a:xfrm>
        </p:spPr>
        <p:txBody>
          <a:bodyPr>
            <a:normAutofit fontScale="92500" lnSpcReduction="20000"/>
          </a:bodyPr>
          <a:lstStyle/>
          <a:p>
            <a:r>
              <a:rPr lang="en-US" dirty="0" smtClean="0"/>
              <a:t>Stress – general term for poor wellbeing and linked to measures of ‘psychological distress’</a:t>
            </a:r>
          </a:p>
          <a:p>
            <a:endParaRPr lang="en-US" dirty="0"/>
          </a:p>
          <a:p>
            <a:r>
              <a:rPr lang="en-US" dirty="0" smtClean="0"/>
              <a:t>Stress big problem …and it kills, literally</a:t>
            </a:r>
            <a:endParaRPr lang="en-US" dirty="0"/>
          </a:p>
          <a:p>
            <a:endParaRPr lang="en-US" dirty="0"/>
          </a:p>
          <a:p>
            <a:r>
              <a:rPr lang="en-US" dirty="0" smtClean="0"/>
              <a:t>In the UK 39 </a:t>
            </a:r>
            <a:r>
              <a:rPr lang="en-US" dirty="0"/>
              <a:t>per cent of recorded cases of work-related health conditions were stress related</a:t>
            </a:r>
          </a:p>
          <a:p>
            <a:endParaRPr lang="en-GB" dirty="0"/>
          </a:p>
          <a:p>
            <a:r>
              <a:rPr lang="en-US" dirty="0"/>
              <a:t>More than 11 million working days lost </a:t>
            </a:r>
            <a:r>
              <a:rPr lang="en-US" dirty="0" smtClean="0"/>
              <a:t>- 23 </a:t>
            </a:r>
            <a:r>
              <a:rPr lang="en-US" dirty="0"/>
              <a:t>days per </a:t>
            </a:r>
            <a:r>
              <a:rPr lang="en-US" dirty="0" smtClean="0"/>
              <a:t>case</a:t>
            </a:r>
          </a:p>
          <a:p>
            <a:endParaRPr lang="en-US" dirty="0"/>
          </a:p>
          <a:p>
            <a:endParaRPr lang="en-US" dirty="0"/>
          </a:p>
        </p:txBody>
      </p:sp>
      <p:sp>
        <p:nvSpPr>
          <p:cNvPr id="4" name="Title 3"/>
          <p:cNvSpPr>
            <a:spLocks noGrp="1"/>
          </p:cNvSpPr>
          <p:nvPr>
            <p:ph type="title"/>
          </p:nvPr>
        </p:nvSpPr>
        <p:spPr>
          <a:xfrm>
            <a:off x="1043608" y="836712"/>
            <a:ext cx="7024744" cy="961176"/>
          </a:xfrm>
        </p:spPr>
        <p:txBody>
          <a:bodyPr>
            <a:normAutofit/>
          </a:bodyPr>
          <a:lstStyle/>
          <a:p>
            <a:r>
              <a:rPr lang="en-US" dirty="0" smtClean="0"/>
              <a:t>Stress and Distress</a:t>
            </a:r>
            <a:endParaRPr lang="en-US" dirty="0"/>
          </a:p>
        </p:txBody>
      </p:sp>
    </p:spTree>
    <p:extLst>
      <p:ext uri="{BB962C8B-B14F-4D97-AF65-F5344CB8AC3E}">
        <p14:creationId xmlns:p14="http://schemas.microsoft.com/office/powerpoint/2010/main" val="784381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9168"/>
          </a:xfrm>
        </p:spPr>
        <p:txBody>
          <a:bodyPr/>
          <a:lstStyle/>
          <a:p>
            <a:r>
              <a:rPr lang="en-US" dirty="0" smtClean="0"/>
              <a:t>How bad is it?</a:t>
            </a:r>
            <a:endParaRPr lang="en-US" dirty="0"/>
          </a:p>
        </p:txBody>
      </p:sp>
      <p:sp>
        <p:nvSpPr>
          <p:cNvPr id="3" name="Content Placeholder 2"/>
          <p:cNvSpPr>
            <a:spLocks noGrp="1"/>
          </p:cNvSpPr>
          <p:nvPr>
            <p:ph idx="1"/>
          </p:nvPr>
        </p:nvSpPr>
        <p:spPr/>
        <p:txBody>
          <a:bodyPr/>
          <a:lstStyle/>
          <a:p>
            <a:endParaRPr lang="en-US" dirty="0" smtClean="0"/>
          </a:p>
          <a:p>
            <a:r>
              <a:rPr lang="en-US" dirty="0" smtClean="0"/>
              <a:t>UK Studies show 25</a:t>
            </a:r>
            <a:r>
              <a:rPr lang="en-US" dirty="0"/>
              <a:t>% and 40% of workers in various occupational groups could be diagnosed with a </a:t>
            </a:r>
            <a:r>
              <a:rPr lang="en-US" dirty="0" smtClean="0"/>
              <a:t>‘minor </a:t>
            </a:r>
            <a:r>
              <a:rPr lang="en-US" dirty="0"/>
              <a:t>psychiatric </a:t>
            </a:r>
            <a:r>
              <a:rPr lang="en-US" dirty="0" smtClean="0"/>
              <a:t>disorder’ – mostly anxiety and depression </a:t>
            </a:r>
            <a:r>
              <a:rPr lang="en-US" dirty="0"/>
              <a:t>(Hardy, Woods, &amp; Wall, 2003; Stride, Wall, &amp; </a:t>
            </a:r>
            <a:r>
              <a:rPr lang="en-US" dirty="0" err="1"/>
              <a:t>Catley</a:t>
            </a:r>
            <a:r>
              <a:rPr lang="en-US" dirty="0"/>
              <a:t>, 2007</a:t>
            </a:r>
            <a:r>
              <a:rPr lang="en-US" dirty="0" smtClean="0"/>
              <a:t>)</a:t>
            </a:r>
            <a:endParaRPr lang="en-US" dirty="0"/>
          </a:p>
          <a:p>
            <a:endParaRPr lang="en-US" dirty="0"/>
          </a:p>
        </p:txBody>
      </p:sp>
    </p:spTree>
    <p:extLst>
      <p:ext uri="{BB962C8B-B14F-4D97-AF65-F5344CB8AC3E}">
        <p14:creationId xmlns:p14="http://schemas.microsoft.com/office/powerpoint/2010/main" val="254131793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5638</TotalTime>
  <Words>3186</Words>
  <Application>Microsoft Macintosh PowerPoint</Application>
  <PresentationFormat>On-screen Show (4:3)</PresentationFormat>
  <Paragraphs>459</Paragraphs>
  <Slides>42</Slides>
  <Notes>24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Austin</vt:lpstr>
      <vt:lpstr>Supporting School Staff Wellbeing with Acceptance &amp; Commitment Therapy (ACT) </vt:lpstr>
      <vt:lpstr>Starting at the end</vt:lpstr>
      <vt:lpstr>Acceptance and Commitment Therapy (ACT)</vt:lpstr>
      <vt:lpstr>An RFT Primer</vt:lpstr>
      <vt:lpstr>Thinking about Polar bears</vt:lpstr>
      <vt:lpstr>PowerPoint Presentation</vt:lpstr>
      <vt:lpstr>Defining Wellbeing</vt:lpstr>
      <vt:lpstr>Stress and Distress</vt:lpstr>
      <vt:lpstr>How bad is it?</vt:lpstr>
      <vt:lpstr>Impact of Stress in Schools</vt:lpstr>
      <vt:lpstr>Why support staff wellbeing?</vt:lpstr>
      <vt:lpstr>Special schools are great places!</vt:lpstr>
      <vt:lpstr>What can be done?</vt:lpstr>
      <vt:lpstr>The importance of thoughts and feelings</vt:lpstr>
      <vt:lpstr> Fusion and Experiential Avoidance</vt:lpstr>
      <vt:lpstr> Acceptance and Commitment Therapy (ACT)</vt:lpstr>
      <vt:lpstr>Psychological Flexibility</vt:lpstr>
      <vt:lpstr> Aware, Open &amp; Active</vt:lpstr>
      <vt:lpstr>1. Being Aware and Open</vt:lpstr>
      <vt:lpstr>2. Active: values &amp; doing what matters</vt:lpstr>
      <vt:lpstr>Example: Card Sort Values Clarification exercise</vt:lpstr>
      <vt:lpstr>Values Based Action</vt:lpstr>
      <vt:lpstr>PowerPoint Presentation</vt:lpstr>
      <vt:lpstr>Values Based Actions</vt:lpstr>
      <vt:lpstr>Evidence for ACT in workplace </vt:lpstr>
      <vt:lpstr>      How can ACT ‘work’ in special school setting?</vt:lpstr>
      <vt:lpstr>Our Solution</vt:lpstr>
      <vt:lpstr>Timetable</vt:lpstr>
      <vt:lpstr> Who and Where?</vt:lpstr>
      <vt:lpstr>Participant Profile</vt:lpstr>
      <vt:lpstr>Measures</vt:lpstr>
      <vt:lpstr>Outcomes</vt:lpstr>
      <vt:lpstr>Feedback</vt:lpstr>
      <vt:lpstr>Raw Data</vt:lpstr>
      <vt:lpstr>Issues</vt:lpstr>
      <vt:lpstr>What does it mean?</vt:lpstr>
      <vt:lpstr>Next Steps</vt:lpstr>
      <vt:lpstr>The end (again)</vt:lpstr>
      <vt:lpstr>PowerPoint Presentation</vt:lpstr>
      <vt:lpstr>References</vt:lpstr>
      <vt:lpstr>PowerPoint Presentation</vt:lpstr>
      <vt:lpstr>How ACT builds Psychological Flexibility</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in Special Schools</dc:title>
  <dc:creator>Freddy Brown</dc:creator>
  <cp:lastModifiedBy>freddy jackson brown</cp:lastModifiedBy>
  <cp:revision>124</cp:revision>
  <dcterms:created xsi:type="dcterms:W3CDTF">2013-10-28T13:32:35Z</dcterms:created>
  <dcterms:modified xsi:type="dcterms:W3CDTF">2016-10-19T21:03:53Z</dcterms:modified>
</cp:coreProperties>
</file>